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43" roundtripDataSignature="AMtx7mjtxLla6hVRqntzjNUOotufEQP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F962C51-F6F2-4C91-98B0-0EA1E9C62BCE}">
  <a:tblStyle styleId="{3F962C51-F6F2-4C91-98B0-0EA1E9C62B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slide" Target="slides/slide35.xml"/><Relationship Id="rId41" Type="http://schemas.openxmlformats.org/officeDocument/2006/relationships/slide" Target="slides/slide34.xml"/><Relationship Id="rId22" Type="http://schemas.openxmlformats.org/officeDocument/2006/relationships/slide" Target="slides/slide15.xml"/><Relationship Id="rId21" Type="http://schemas.openxmlformats.org/officeDocument/2006/relationships/slide" Target="slides/slide14.xml"/><Relationship Id="rId43" Type="http://customschemas.google.com/relationships/presentationmetadata" Target="meta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98" name="Google Shape;98;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
        <p:nvSpPr>
          <p:cNvPr id="175" name="Google Shape;175;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76" name="Google Shape;176;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The low number correspond to LIDAR collected for topographic mapping applications</a:t>
            </a:r>
            <a:endParaRPr/>
          </a:p>
          <a:p>
            <a:pPr indent="0" lvl="0" marL="0" rtl="0" algn="l">
              <a:spcBef>
                <a:spcPts val="0"/>
              </a:spcBef>
              <a:spcAft>
                <a:spcPts val="0"/>
              </a:spcAft>
              <a:buSzPts val="1800"/>
              <a:buNone/>
            </a:pPr>
            <a:r>
              <a:rPr lang="en-US"/>
              <a:t>The high numbers correspond to LIDAR collected for vegetation characterization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82" name="Google Shape;182;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91" name="Google Shape;191;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1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00" name="Google Shape;200;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07" name="Google Shape;207;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14" name="Google Shape;214;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
        <p:nvSpPr>
          <p:cNvPr id="221" name="Google Shape;221;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22" name="Google Shape;222;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a:solidFill>
                  <a:srgbClr val="000000"/>
                </a:solidFill>
                <a:latin typeface="Calibri"/>
                <a:ea typeface="Calibri"/>
                <a:cs typeface="Calibri"/>
                <a:sym typeface="Calibri"/>
              </a:rPr>
              <a:t>Guest lecturer: Dr. L. Monika Moskal</a:t>
            </a:r>
            <a:endParaRPr/>
          </a:p>
          <a:p>
            <a:pPr indent="0" lvl="0" marL="0" marR="0" rtl="0" algn="l">
              <a:lnSpc>
                <a:spcPct val="100000"/>
              </a:lnSpc>
              <a:spcBef>
                <a:spcPts val="0"/>
              </a:spcBef>
              <a:spcAft>
                <a:spcPts val="0"/>
              </a:spcAft>
              <a:buNone/>
            </a:pPr>
            <a:r>
              <a:t/>
            </a:r>
            <a:endParaRPr b="0" i="0" sz="1200" u="none">
              <a:solidFill>
                <a:srgbClr val="000000"/>
              </a:solidFill>
              <a:latin typeface="Calibri"/>
              <a:ea typeface="Calibri"/>
              <a:cs typeface="Calibri"/>
              <a:sym typeface="Calibri"/>
            </a:endParaRPr>
          </a:p>
        </p:txBody>
      </p:sp>
      <p:sp>
        <p:nvSpPr>
          <p:cNvPr id="224" name="Google Shape;224;p16:notes"/>
          <p:cNvSpPr txBox="1"/>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a:solidFill>
                  <a:srgbClr val="000000"/>
                </a:solidFill>
                <a:latin typeface="Calibri"/>
                <a:ea typeface="Calibri"/>
                <a:cs typeface="Calibri"/>
                <a:sym typeface="Calibri"/>
              </a:rPr>
              <a:t>UW Spring 2007 - ESRM490H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66" name="Google Shape;266;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1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73" name="Google Shape;273;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19:notes"/>
          <p:cNvSpPr txBox="1"/>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a:solidFill>
                  <a:srgbClr val="000000"/>
                </a:solidFill>
                <a:latin typeface="Calibri"/>
                <a:ea typeface="Calibri"/>
                <a:cs typeface="Calibri"/>
                <a:sym typeface="Calibri"/>
              </a:rPr>
              <a:t>UW Spring 2007 - ESRM490H</a:t>
            </a:r>
            <a:endParaRPr/>
          </a:p>
        </p:txBody>
      </p:sp>
      <p:sp>
        <p:nvSpPr>
          <p:cNvPr id="275" name="Google Shape;275;p1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a:solidFill>
                  <a:srgbClr val="000000"/>
                </a:solidFill>
                <a:latin typeface="Calibri"/>
                <a:ea typeface="Calibri"/>
                <a:cs typeface="Calibri"/>
                <a:sym typeface="Calibri"/>
              </a:rPr>
              <a:t>Guest lecturer: Dr. L. Monika Moskal</a:t>
            </a:r>
            <a:endParaRPr/>
          </a:p>
          <a:p>
            <a:pPr indent="0" lvl="0" marL="0" marR="0" rtl="0" algn="l">
              <a:lnSpc>
                <a:spcPct val="100000"/>
              </a:lnSpc>
              <a:spcBef>
                <a:spcPts val="0"/>
              </a:spcBef>
              <a:spcAft>
                <a:spcPts val="0"/>
              </a:spcAft>
              <a:buNone/>
            </a:pPr>
            <a:r>
              <a:t/>
            </a:r>
            <a:endParaRPr b="0" i="0" sz="1200" u="none">
              <a:solidFill>
                <a:srgbClr val="000000"/>
              </a:solidFill>
              <a:latin typeface="Calibri"/>
              <a:ea typeface="Calibri"/>
              <a:cs typeface="Calibri"/>
              <a:sym typeface="Calibri"/>
            </a:endParaRPr>
          </a:p>
        </p:txBody>
      </p:sp>
      <p:sp>
        <p:nvSpPr>
          <p:cNvPr id="276" name="Google Shape;276;p1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04" name="Google Shape;104;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85" name="Google Shape;285;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2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92" name="Google Shape;292;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98" name="Google Shape;298;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2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07" name="Google Shape;307;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2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16" name="Google Shape;316;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2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23" name="Google Shape;323;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2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32" name="Google Shape;332;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Constructional measures</a:t>
            </a:r>
            <a:endParaRPr/>
          </a:p>
          <a:p>
            <a:pPr indent="0" lvl="0" marL="0" rtl="0" algn="l">
              <a:spcBef>
                <a:spcPts val="0"/>
              </a:spcBef>
              <a:spcAft>
                <a:spcPts val="0"/>
              </a:spcAft>
              <a:buSzPts val="1800"/>
              <a:buNone/>
            </a:pPr>
            <a:r>
              <a:rPr lang="en-US"/>
              <a:t>• Highly stable mechanics, low drift in electronics, highly accurate time sync.,</a:t>
            </a:r>
            <a:endParaRPr/>
          </a:p>
          <a:p>
            <a:pPr indent="0" lvl="0" marL="0" rtl="0" algn="l">
              <a:spcBef>
                <a:spcPts val="0"/>
              </a:spcBef>
              <a:spcAft>
                <a:spcPts val="0"/>
              </a:spcAft>
              <a:buSzPts val="1800"/>
              <a:buNone/>
            </a:pPr>
            <a:r>
              <a:rPr lang="en-US"/>
              <a:t>internal reference measurement …</a:t>
            </a:r>
            <a:endParaRPr/>
          </a:p>
          <a:p>
            <a:pPr indent="0" lvl="0" marL="0" rtl="0" algn="l">
              <a:spcBef>
                <a:spcPts val="0"/>
              </a:spcBef>
              <a:spcAft>
                <a:spcPts val="0"/>
              </a:spcAft>
              <a:buSzPts val="1800"/>
              <a:buNone/>
            </a:pPr>
            <a:r>
              <a:rPr lang="en-US"/>
              <a:t>• Calibration</a:t>
            </a:r>
            <a:endParaRPr/>
          </a:p>
          <a:p>
            <a:pPr indent="0" lvl="0" marL="0" rtl="0" algn="l">
              <a:spcBef>
                <a:spcPts val="0"/>
              </a:spcBef>
              <a:spcAft>
                <a:spcPts val="0"/>
              </a:spcAft>
              <a:buSzPts val="1800"/>
              <a:buNone/>
            </a:pPr>
            <a:r>
              <a:rPr lang="en-US"/>
              <a:t>• Factory calibration of laser scanner, GPS/INS alignment …</a:t>
            </a:r>
            <a:endParaRPr/>
          </a:p>
          <a:p>
            <a:pPr indent="0" lvl="0" marL="0" rtl="0" algn="l">
              <a:spcBef>
                <a:spcPts val="0"/>
              </a:spcBef>
              <a:spcAft>
                <a:spcPts val="0"/>
              </a:spcAft>
              <a:buSzPts val="1800"/>
              <a:buNone/>
            </a:pPr>
            <a:r>
              <a:rPr lang="en-US"/>
              <a:t>• Flight specific measures</a:t>
            </a:r>
            <a:endParaRPr/>
          </a:p>
          <a:p>
            <a:pPr indent="0" lvl="0" marL="0" rtl="0" algn="l">
              <a:spcBef>
                <a:spcPts val="0"/>
              </a:spcBef>
              <a:spcAft>
                <a:spcPts val="0"/>
              </a:spcAft>
              <a:buSzPts val="1800"/>
              <a:buNone/>
            </a:pPr>
            <a:r>
              <a:rPr lang="en-US"/>
              <a:t>• Good satellite constellation, close reference station, little turbulence …</a:t>
            </a:r>
            <a:endParaRPr/>
          </a:p>
          <a:p>
            <a:pPr indent="0" lvl="0" marL="0" rtl="0" algn="l">
              <a:spcBef>
                <a:spcPts val="0"/>
              </a:spcBef>
              <a:spcAft>
                <a:spcPts val="0"/>
              </a:spcAft>
              <a:buSzPts val="1800"/>
              <a:buNone/>
            </a:pPr>
            <a:r>
              <a:rPr lang="en-US"/>
              <a:t>• Still systematic errors will remain, especially visible at strip overlaps</a:t>
            </a:r>
            <a:endParaRPr/>
          </a:p>
        </p:txBody>
      </p:sp>
      <p:sp>
        <p:nvSpPr>
          <p:cNvPr id="333" name="Google Shape;333;p2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50" name="Google Shape;350;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2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63" name="Google Shape;363;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Basic approaches</a:t>
            </a:r>
            <a:endParaRPr/>
          </a:p>
          <a:p>
            <a:pPr indent="0" lvl="0" marL="0" rtl="0" algn="l">
              <a:spcBef>
                <a:spcPts val="0"/>
              </a:spcBef>
              <a:spcAft>
                <a:spcPts val="0"/>
              </a:spcAft>
              <a:buSzPts val="1800"/>
              <a:buNone/>
            </a:pPr>
            <a:r>
              <a:rPr lang="en-US"/>
              <a:t>• Mathematic morphology</a:t>
            </a:r>
            <a:endParaRPr/>
          </a:p>
          <a:p>
            <a:pPr indent="0" lvl="0" marL="0" rtl="0" algn="l">
              <a:spcBef>
                <a:spcPts val="0"/>
              </a:spcBef>
              <a:spcAft>
                <a:spcPts val="0"/>
              </a:spcAft>
              <a:buSzPts val="1800"/>
              <a:buNone/>
            </a:pPr>
            <a:r>
              <a:rPr lang="en-US"/>
              <a:t>• Progressive refinement</a:t>
            </a:r>
            <a:endParaRPr/>
          </a:p>
          <a:p>
            <a:pPr indent="0" lvl="0" marL="0" rtl="0" algn="l">
              <a:spcBef>
                <a:spcPts val="0"/>
              </a:spcBef>
              <a:spcAft>
                <a:spcPts val="0"/>
              </a:spcAft>
              <a:buSzPts val="1800"/>
              <a:buNone/>
            </a:pPr>
            <a:r>
              <a:rPr lang="en-US"/>
              <a:t>• Linear prediction</a:t>
            </a:r>
            <a:endParaRPr/>
          </a:p>
          <a:p>
            <a:pPr indent="0" lvl="0" marL="0" rtl="0" algn="l">
              <a:spcBef>
                <a:spcPts val="0"/>
              </a:spcBef>
              <a:spcAft>
                <a:spcPts val="0"/>
              </a:spcAft>
              <a:buSzPts val="1800"/>
              <a:buNone/>
            </a:pPr>
            <a:r>
              <a:rPr lang="en-US"/>
              <a:t>• Segmentation</a:t>
            </a:r>
            <a:endParaRPr/>
          </a:p>
          <a:p>
            <a:pPr indent="0" lvl="0" marL="0" rtl="0" algn="l">
              <a:spcBef>
                <a:spcPts val="0"/>
              </a:spcBef>
              <a:spcAft>
                <a:spcPts val="0"/>
              </a:spcAft>
              <a:buSzPts val="1800"/>
              <a:buNone/>
            </a:pPr>
            <a:r>
              <a:rPr lang="en-US"/>
              <a:t>• Points / local neighbourhood vs. segments</a:t>
            </a:r>
            <a:endParaRPr/>
          </a:p>
          <a:p>
            <a:pPr indent="0" lvl="0" marL="0" rtl="0" algn="l">
              <a:spcBef>
                <a:spcPts val="0"/>
              </a:spcBef>
              <a:spcAft>
                <a:spcPts val="0"/>
              </a:spcAft>
              <a:buSzPts val="1800"/>
              <a:buNone/>
            </a:pPr>
            <a:r>
              <a:t/>
            </a:r>
            <a:endParaRPr/>
          </a:p>
          <a:p>
            <a:pPr indent="0" lvl="0" marL="0" rtl="0" algn="l">
              <a:spcBef>
                <a:spcPts val="0"/>
              </a:spcBef>
              <a:spcAft>
                <a:spcPts val="0"/>
              </a:spcAft>
              <a:buSzPts val="1800"/>
              <a:buNone/>
            </a:pPr>
            <a:r>
              <a:rPr lang="en-US"/>
              <a:t>Morphologic operators and slope based filtering</a:t>
            </a:r>
            <a:endParaRPr/>
          </a:p>
          <a:p>
            <a:pPr indent="0" lvl="0" marL="0" rtl="0" algn="l">
              <a:spcBef>
                <a:spcPts val="0"/>
              </a:spcBef>
              <a:spcAft>
                <a:spcPts val="0"/>
              </a:spcAft>
              <a:buSzPts val="1800"/>
              <a:buNone/>
            </a:pPr>
            <a:r>
              <a:rPr lang="en-US"/>
              <a:t>(Vosselman, 2000)</a:t>
            </a:r>
            <a:endParaRPr/>
          </a:p>
          <a:p>
            <a:pPr indent="0" lvl="0" marL="0" rtl="0" algn="l">
              <a:spcBef>
                <a:spcPts val="0"/>
              </a:spcBef>
              <a:spcAft>
                <a:spcPts val="0"/>
              </a:spcAft>
              <a:buSzPts val="1800"/>
              <a:buNone/>
            </a:pPr>
            <a:r>
              <a:rPr lang="en-US"/>
              <a:t>• Linear prediction and hierarchic robust interpolation</a:t>
            </a:r>
            <a:endParaRPr/>
          </a:p>
          <a:p>
            <a:pPr indent="0" lvl="0" marL="0" rtl="0" algn="l">
              <a:spcBef>
                <a:spcPts val="0"/>
              </a:spcBef>
              <a:spcAft>
                <a:spcPts val="0"/>
              </a:spcAft>
              <a:buSzPts val="1800"/>
              <a:buNone/>
            </a:pPr>
            <a:r>
              <a:rPr lang="en-US"/>
              <a:t>(Kraus &amp; Pfeifer 1998, Pfeifer et al. 2001)</a:t>
            </a:r>
            <a:endParaRPr/>
          </a:p>
          <a:p>
            <a:pPr indent="0" lvl="0" marL="0" rtl="0" algn="l">
              <a:spcBef>
                <a:spcPts val="0"/>
              </a:spcBef>
              <a:spcAft>
                <a:spcPts val="0"/>
              </a:spcAft>
              <a:buSzPts val="1800"/>
              <a:buNone/>
            </a:pPr>
            <a:r>
              <a:rPr lang="en-US"/>
              <a:t>• Progressive TIN densification (Axelsson, 2000)</a:t>
            </a:r>
            <a:endParaRPr/>
          </a:p>
          <a:p>
            <a:pPr indent="0" lvl="0" marL="0" rtl="0" algn="l">
              <a:spcBef>
                <a:spcPts val="0"/>
              </a:spcBef>
              <a:spcAft>
                <a:spcPts val="0"/>
              </a:spcAft>
              <a:buSzPts val="1800"/>
              <a:buNone/>
            </a:pPr>
            <a:r>
              <a:rPr lang="en-US"/>
              <a:t>• Segmentation based filtering</a:t>
            </a:r>
            <a:endParaRPr/>
          </a:p>
          <a:p>
            <a:pPr indent="0" lvl="0" marL="0" rtl="0" algn="l">
              <a:spcBef>
                <a:spcPts val="0"/>
              </a:spcBef>
              <a:spcAft>
                <a:spcPts val="0"/>
              </a:spcAft>
              <a:buSzPts val="1800"/>
              <a:buNone/>
            </a:pPr>
            <a:r>
              <a:rPr lang="en-US"/>
              <a:t>(Sithole, Vosselman 2005)</a:t>
            </a:r>
            <a:endParaRPr/>
          </a:p>
        </p:txBody>
      </p:sp>
      <p:sp>
        <p:nvSpPr>
          <p:cNvPr id="364" name="Google Shape;364;p2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71" name="Google Shape;371;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2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11" name="Google Shape;111;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78" name="Google Shape;378;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3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85" name="Google Shape;385;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From point data or TIN to RASTER</a:t>
            </a:r>
            <a:endParaRPr/>
          </a:p>
        </p:txBody>
      </p:sp>
      <p:sp>
        <p:nvSpPr>
          <p:cNvPr id="386" name="Google Shape;386;p3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
        <p:nvSpPr>
          <p:cNvPr id="403" name="Google Shape;403;p32:notes"/>
          <p:cNvSpPr/>
          <p:nvPr>
            <p:ph idx="2" type="sldImg"/>
          </p:nvPr>
        </p:nvSpPr>
        <p:spPr>
          <a:xfrm>
            <a:off x="1143000" y="687387"/>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04" name="Google Shape;404;p32:notes"/>
          <p:cNvSpPr txBox="1"/>
          <p:nvPr>
            <p:ph idx="1" type="body"/>
          </p:nvPr>
        </p:nvSpPr>
        <p:spPr>
          <a:xfrm>
            <a:off x="685800" y="4343400"/>
            <a:ext cx="5486400" cy="41132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Font typeface="Arial"/>
              <a:buNone/>
            </a:pPr>
            <a:r>
              <a:rPr lang="en-US">
                <a:latin typeface="Arial"/>
                <a:ea typeface="Arial"/>
                <a:cs typeface="Arial"/>
                <a:sym typeface="Arial"/>
              </a:rPr>
              <a:t>Research collaboration with Precision Forestry Cooperative</a:t>
            </a:r>
            <a:endParaRPr/>
          </a:p>
          <a:p>
            <a:pPr indent="0" lvl="0" marL="0" rtl="0" algn="l">
              <a:spcBef>
                <a:spcPts val="0"/>
              </a:spcBef>
              <a:spcAft>
                <a:spcPts val="0"/>
              </a:spcAft>
              <a:buSzPts val="1800"/>
              <a:buFont typeface="Arial"/>
              <a:buNone/>
            </a:pPr>
            <a:r>
              <a:rPr lang="en-US">
                <a:latin typeface="Arial"/>
                <a:ea typeface="Arial"/>
                <a:cs typeface="Arial"/>
                <a:sym typeface="Arial"/>
              </a:rPr>
              <a:t>	Hans-Erik Andersen</a:t>
            </a:r>
            <a:endParaRPr/>
          </a:p>
          <a:p>
            <a:pPr indent="0" lvl="0" marL="0" rtl="0" algn="l">
              <a:spcBef>
                <a:spcPts val="0"/>
              </a:spcBef>
              <a:spcAft>
                <a:spcPts val="0"/>
              </a:spcAft>
              <a:buSzPts val="1800"/>
              <a:buFont typeface="Arial"/>
              <a:buNone/>
            </a:pPr>
            <a:r>
              <a:rPr lang="en-US">
                <a:latin typeface="Arial"/>
                <a:ea typeface="Arial"/>
                <a:cs typeface="Arial"/>
                <a:sym typeface="Arial"/>
              </a:rPr>
              <a:t>Funding support from:</a:t>
            </a:r>
            <a:endParaRPr/>
          </a:p>
          <a:p>
            <a:pPr indent="0" lvl="0" marL="0" rtl="0" algn="l">
              <a:spcBef>
                <a:spcPts val="0"/>
              </a:spcBef>
              <a:spcAft>
                <a:spcPts val="0"/>
              </a:spcAft>
              <a:buSzPts val="1800"/>
              <a:buFont typeface="Arial"/>
              <a:buNone/>
            </a:pPr>
            <a:r>
              <a:rPr lang="en-US">
                <a:latin typeface="Arial"/>
                <a:ea typeface="Arial"/>
                <a:cs typeface="Arial"/>
                <a:sym typeface="Arial"/>
              </a:rPr>
              <a:t>	USFS-PNS Station</a:t>
            </a:r>
            <a:endParaRPr/>
          </a:p>
          <a:p>
            <a:pPr indent="0" lvl="0" marL="0" rtl="0" algn="l">
              <a:spcBef>
                <a:spcPts val="0"/>
              </a:spcBef>
              <a:spcAft>
                <a:spcPts val="0"/>
              </a:spcAft>
              <a:buSzPts val="1800"/>
              <a:buFont typeface="Arial"/>
              <a:buNone/>
            </a:pPr>
            <a:r>
              <a:rPr lang="en-US">
                <a:latin typeface="Arial"/>
                <a:ea typeface="Arial"/>
                <a:cs typeface="Arial"/>
                <a:sym typeface="Arial"/>
              </a:rPr>
              <a:t>	Fort Lewis</a:t>
            </a:r>
            <a:endParaRPr/>
          </a:p>
          <a:p>
            <a:pPr indent="0" lvl="0" marL="0" rtl="0" algn="l">
              <a:spcBef>
                <a:spcPts val="0"/>
              </a:spcBef>
              <a:spcAft>
                <a:spcPts val="0"/>
              </a:spcAft>
              <a:buSzPts val="1800"/>
              <a:buFont typeface="Arial"/>
              <a:buNone/>
            </a:pPr>
            <a:r>
              <a:rPr lang="en-US">
                <a:latin typeface="Arial"/>
                <a:ea typeface="Arial"/>
                <a:cs typeface="Arial"/>
                <a:sym typeface="Arial"/>
              </a:rPr>
              <a:t>	JFSP</a:t>
            </a:r>
            <a:endParaRPr/>
          </a:p>
          <a:p>
            <a:pPr indent="0" lvl="0" marL="0" rtl="0" algn="l">
              <a:spcBef>
                <a:spcPts val="0"/>
              </a:spcBef>
              <a:spcAft>
                <a:spcPts val="0"/>
              </a:spcAft>
              <a:buSzPts val="1800"/>
              <a:buFont typeface="Arial"/>
              <a:buNone/>
            </a:pPr>
            <a:r>
              <a:rPr lang="en-US">
                <a:latin typeface="Arial"/>
                <a:ea typeface="Arial"/>
                <a:cs typeface="Arial"/>
                <a:sym typeface="Arial"/>
              </a:rPr>
              <a:t>	Others</a:t>
            </a:r>
            <a:endParaRPr/>
          </a:p>
        </p:txBody>
      </p:sp>
      <p:sp>
        <p:nvSpPr>
          <p:cNvPr id="405" name="Google Shape;405;p3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a:solidFill>
                  <a:srgbClr val="000000"/>
                </a:solidFill>
                <a:latin typeface="Calibri"/>
                <a:ea typeface="Calibri"/>
                <a:cs typeface="Calibri"/>
                <a:sym typeface="Calibri"/>
              </a:rPr>
              <a:t>Guest lecturer: Dr. L. Monika Moskal</a:t>
            </a:r>
            <a:endParaRPr/>
          </a:p>
          <a:p>
            <a:pPr indent="0" lvl="0" marL="0" marR="0" rtl="0" algn="l">
              <a:lnSpc>
                <a:spcPct val="100000"/>
              </a:lnSpc>
              <a:spcBef>
                <a:spcPts val="0"/>
              </a:spcBef>
              <a:spcAft>
                <a:spcPts val="0"/>
              </a:spcAft>
              <a:buNone/>
            </a:pPr>
            <a:r>
              <a:t/>
            </a:r>
            <a:endParaRPr b="0" i="0" sz="1200" u="none">
              <a:solidFill>
                <a:srgbClr val="000000"/>
              </a:solidFill>
              <a:latin typeface="Calibri"/>
              <a:ea typeface="Calibri"/>
              <a:cs typeface="Calibri"/>
              <a:sym typeface="Calibri"/>
            </a:endParaRPr>
          </a:p>
        </p:txBody>
      </p:sp>
      <p:sp>
        <p:nvSpPr>
          <p:cNvPr id="406" name="Google Shape;406;p32:notes"/>
          <p:cNvSpPr txBox="1"/>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a:solidFill>
                  <a:srgbClr val="000000"/>
                </a:solidFill>
                <a:latin typeface="Calibri"/>
                <a:ea typeface="Calibri"/>
                <a:cs typeface="Calibri"/>
                <a:sym typeface="Calibri"/>
              </a:rPr>
              <a:t>UW Spring 2007 - ESRM490H</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18" name="Google Shape;418;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3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25" name="Google Shape;425;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3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33" name="Google Shape;433;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3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19" name="Google Shape;119;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26" name="Google Shape;126;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34" name="Google Shape;134;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42" name="Google Shape;142;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54" name="Google Shape;154;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67" name="Google Shape;167;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3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1" name="Shape 71"/>
        <p:cNvGrpSpPr/>
        <p:nvPr/>
      </p:nvGrpSpPr>
      <p:grpSpPr>
        <a:xfrm>
          <a:off x="0" y="0"/>
          <a:ext cx="0" cy="0"/>
          <a:chOff x="0" y="0"/>
          <a:chExt cx="0" cy="0"/>
        </a:xfrm>
      </p:grpSpPr>
      <p:sp>
        <p:nvSpPr>
          <p:cNvPr id="72" name="Google Shape;72;p48"/>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 name="Google Shape;73;p4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4" name="Google Shape;74;p4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5" name="Google Shape;75;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 name="Shape 78"/>
        <p:cNvGrpSpPr/>
        <p:nvPr/>
      </p:nvGrpSpPr>
      <p:grpSpPr>
        <a:xfrm>
          <a:off x="0" y="0"/>
          <a:ext cx="0" cy="0"/>
          <a:chOff x="0" y="0"/>
          <a:chExt cx="0" cy="0"/>
        </a:xfrm>
      </p:grpSpPr>
      <p:sp>
        <p:nvSpPr>
          <p:cNvPr id="79" name="Google Shape;79;p4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4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81" name="Google Shape;81;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90" name="Shape 90"/>
        <p:cNvGrpSpPr/>
        <p:nvPr/>
      </p:nvGrpSpPr>
      <p:grpSpPr>
        <a:xfrm>
          <a:off x="0" y="0"/>
          <a:ext cx="0" cy="0"/>
          <a:chOff x="0" y="0"/>
          <a:chExt cx="0" cy="0"/>
        </a:xfrm>
      </p:grpSpPr>
      <p:sp>
        <p:nvSpPr>
          <p:cNvPr id="91" name="Google Shape;91;p4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SzPts val="1400"/>
              <a:buNone/>
              <a:defRPr sz="4000">
                <a:solidFill>
                  <a:srgbClr val="FFC000"/>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2" name="Google Shape;92;p41"/>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3" name="Google Shape;93;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8"/>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8"/>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42"/>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 name="Google Shape;33;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6" name="Shape 36"/>
        <p:cNvGrpSpPr/>
        <p:nvPr/>
      </p:nvGrpSpPr>
      <p:grpSpPr>
        <a:xfrm>
          <a:off x="0" y="0"/>
          <a:ext cx="0" cy="0"/>
          <a:chOff x="0" y="0"/>
          <a:chExt cx="0" cy="0"/>
        </a:xfrm>
      </p:grpSpPr>
      <p:sp>
        <p:nvSpPr>
          <p:cNvPr id="37" name="Google Shape;37;p4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 name="Google Shape;38;p4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 name="Google Shape;39;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2" name="Shape 42"/>
        <p:cNvGrpSpPr/>
        <p:nvPr/>
      </p:nvGrpSpPr>
      <p:grpSpPr>
        <a:xfrm>
          <a:off x="0" y="0"/>
          <a:ext cx="0" cy="0"/>
          <a:chOff x="0" y="0"/>
          <a:chExt cx="0" cy="0"/>
        </a:xfrm>
      </p:grpSpPr>
      <p:sp>
        <p:nvSpPr>
          <p:cNvPr id="43" name="Google Shape;43;p44"/>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 name="Google Shape;44;p44"/>
          <p:cNvSpPr txBox="1"/>
          <p:nvPr>
            <p:ph idx="1" type="body"/>
          </p:nvPr>
        </p:nvSpPr>
        <p:spPr>
          <a:xfrm rot="5400000">
            <a:off x="2309019" y="-251619"/>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5" name="Google Shape;45;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8" name="Shape 48"/>
        <p:cNvGrpSpPr/>
        <p:nvPr/>
      </p:nvGrpSpPr>
      <p:grpSpPr>
        <a:xfrm>
          <a:off x="0" y="0"/>
          <a:ext cx="0" cy="0"/>
          <a:chOff x="0" y="0"/>
          <a:chExt cx="0" cy="0"/>
        </a:xfrm>
      </p:grpSpPr>
      <p:sp>
        <p:nvSpPr>
          <p:cNvPr id="49" name="Google Shape;49;p4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 name="Google Shape;50;p45"/>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rmAutofit/>
          </a:bodyPr>
          <a:lstStyle>
            <a:lvl1pPr lvl="0" marR="0" rtl="0" algn="l">
              <a:spcBef>
                <a:spcPts val="640"/>
              </a:spcBef>
              <a:spcAft>
                <a:spcPts val="0"/>
              </a:spcAft>
              <a:buClr>
                <a:schemeClr val="dk1"/>
              </a:buClr>
              <a:buSzPts val="3200"/>
              <a:buFont typeface="Arial"/>
              <a:buNone/>
              <a:defRPr sz="3200">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51" name="Google Shape;51;p4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2" name="Google Shape;52;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 name="Shape 55"/>
        <p:cNvGrpSpPr/>
        <p:nvPr/>
      </p:nvGrpSpPr>
      <p:grpSpPr>
        <a:xfrm>
          <a:off x="0" y="0"/>
          <a:ext cx="0" cy="0"/>
          <a:chOff x="0" y="0"/>
          <a:chExt cx="0" cy="0"/>
        </a:xfrm>
      </p:grpSpPr>
      <p:sp>
        <p:nvSpPr>
          <p:cNvPr id="56" name="Google Shape;56;p4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 name="Google Shape;57;p4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8" name="Google Shape;58;p4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9" name="Google Shape;59;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47"/>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 name="Google Shape;64;p4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 name="Google Shape;65;p4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6" name="Google Shape;66;p4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7" name="Google Shape;67;p4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8" name="Google Shape;68;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ECFF"/>
        </a:solidFill>
      </p:bgPr>
    </p:bg>
    <p:spTree>
      <p:nvGrpSpPr>
        <p:cNvPr id="9" name="Shape 9"/>
        <p:cNvGrpSpPr/>
        <p:nvPr/>
      </p:nvGrpSpPr>
      <p:grpSpPr>
        <a:xfrm>
          <a:off x="0" y="0"/>
          <a:ext cx="0" cy="0"/>
          <a:chOff x="0" y="0"/>
          <a:chExt cx="0" cy="0"/>
        </a:xfrm>
      </p:grpSpPr>
      <p:sp>
        <p:nvSpPr>
          <p:cNvPr id="10" name="Google Shape;10;p36"/>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1" name="Google Shape;11;p36"/>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ECFF"/>
        </a:solidFill>
      </p:bgPr>
    </p:bg>
    <p:spTree>
      <p:nvGrpSpPr>
        <p:cNvPr id="84" name="Shape 84"/>
        <p:cNvGrpSpPr/>
        <p:nvPr/>
      </p:nvGrpSpPr>
      <p:grpSpPr>
        <a:xfrm>
          <a:off x="0" y="0"/>
          <a:ext cx="0" cy="0"/>
          <a:chOff x="0" y="0"/>
          <a:chExt cx="0" cy="0"/>
        </a:xfrm>
      </p:grpSpPr>
      <p:sp>
        <p:nvSpPr>
          <p:cNvPr id="85" name="Google Shape;85;p40"/>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6" name="Google Shape;86;p40"/>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7" name="Google Shape;87;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9" name="Google Shape;89;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1" r:id="rId1"/>
  </p:sldLayoutIdLst>
  <p:transition spd="slow">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jpg"/><Relationship Id="rId4" Type="http://schemas.openxmlformats.org/officeDocument/2006/relationships/image" Target="../media/image9.jpg"/><Relationship Id="rId5" Type="http://schemas.openxmlformats.org/officeDocument/2006/relationships/image" Target="../media/image7.jpg"/><Relationship Id="rId6" Type="http://schemas.openxmlformats.org/officeDocument/2006/relationships/image" Target="../media/image18.jpg"/><Relationship Id="rId7" Type="http://schemas.openxmlformats.org/officeDocument/2006/relationships/image" Target="../media/image8.jpg"/><Relationship Id="rId8" Type="http://schemas.openxmlformats.org/officeDocument/2006/relationships/image" Target="../media/image2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jpg"/><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jpg"/><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21.jpg"/><Relationship Id="rId5"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7.jpg"/><Relationship Id="rId4" Type="http://schemas.openxmlformats.org/officeDocument/2006/relationships/image" Target="../media/image2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
          <p:cNvSpPr txBox="1"/>
          <p:nvPr>
            <p:ph type="ctrTitle"/>
          </p:nvPr>
        </p:nvSpPr>
        <p:spPr>
          <a:xfrm>
            <a:off x="685800" y="609600"/>
            <a:ext cx="7772400" cy="5791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Arial"/>
              <a:buNone/>
            </a:pPr>
            <a:r>
              <a:rPr b="0" i="0" lang="en-US" sz="4000" u="none">
                <a:solidFill>
                  <a:schemeClr val="dk1"/>
                </a:solidFill>
                <a:latin typeface="Arial"/>
                <a:ea typeface="Arial"/>
                <a:cs typeface="Arial"/>
                <a:sym typeface="Arial"/>
              </a:rPr>
              <a:t>LiDAR Fundamentals: Part One</a:t>
            </a:r>
            <a:br>
              <a:rPr b="0" i="0" lang="en-US" sz="10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r>
              <a:rPr b="0" i="0" lang="en-US" sz="2400" u="none">
                <a:solidFill>
                  <a:schemeClr val="dk1"/>
                </a:solidFill>
                <a:latin typeface="Arial"/>
                <a:ea typeface="Arial"/>
                <a:cs typeface="Arial"/>
                <a:sym typeface="Arial"/>
              </a:rPr>
              <a:t>L. Monika Moskal, PhD</a:t>
            </a:r>
            <a:br>
              <a:rPr b="0" i="0" lang="en-US" sz="1200" u="none">
                <a:solidFill>
                  <a:schemeClr val="dk1"/>
                </a:solidFill>
                <a:latin typeface="Arial"/>
                <a:ea typeface="Arial"/>
                <a:cs typeface="Arial"/>
                <a:sym typeface="Arial"/>
              </a:rPr>
            </a:br>
            <a:r>
              <a:rPr b="0" i="0" lang="en-US" sz="1200" u="none">
                <a:solidFill>
                  <a:schemeClr val="dk1"/>
                </a:solidFill>
                <a:latin typeface="Arial"/>
                <a:ea typeface="Arial"/>
                <a:cs typeface="Arial"/>
                <a:sym typeface="Arial"/>
              </a:rPr>
              <a:t>Assistant Professor - Remote Sensing &amp; Biospatial Analysis</a:t>
            </a:r>
            <a:br>
              <a:rPr b="0" i="0" lang="en-US" sz="1200" u="none">
                <a:solidFill>
                  <a:schemeClr val="dk1"/>
                </a:solidFill>
                <a:latin typeface="Arial"/>
                <a:ea typeface="Arial"/>
                <a:cs typeface="Arial"/>
                <a:sym typeface="Arial"/>
              </a:rPr>
            </a:br>
            <a:r>
              <a:rPr b="0" i="0" lang="en-US" sz="1200" u="none">
                <a:solidFill>
                  <a:schemeClr val="dk1"/>
                </a:solidFill>
                <a:latin typeface="Arial"/>
                <a:ea typeface="Arial"/>
                <a:cs typeface="Arial"/>
                <a:sym typeface="Arial"/>
              </a:rPr>
              <a:t>College of Forest Resources &amp; Precision Forestry Cooperative</a:t>
            </a:r>
            <a:br>
              <a:rPr b="0" i="0" lang="en-US" sz="1200" u="none">
                <a:solidFill>
                  <a:schemeClr val="dk1"/>
                </a:solidFill>
                <a:latin typeface="Arial"/>
                <a:ea typeface="Arial"/>
                <a:cs typeface="Arial"/>
                <a:sym typeface="Arial"/>
              </a:rPr>
            </a:br>
            <a:r>
              <a:rPr b="0" i="0" lang="en-US" sz="1200" u="none">
                <a:solidFill>
                  <a:schemeClr val="dk1"/>
                </a:solidFill>
                <a:latin typeface="Arial"/>
                <a:ea typeface="Arial"/>
                <a:cs typeface="Arial"/>
                <a:sym typeface="Arial"/>
              </a:rPr>
              <a:t>University of Washington</a:t>
            </a:r>
            <a:br>
              <a:rPr b="0" i="0" lang="en-US" sz="12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r>
              <a:rPr b="0" i="0" lang="en-US" sz="1000" u="none">
                <a:solidFill>
                  <a:schemeClr val="dk1"/>
                </a:solidFill>
                <a:latin typeface="Arial"/>
                <a:ea typeface="Arial"/>
                <a:cs typeface="Arial"/>
                <a:sym typeface="Arial"/>
              </a:rPr>
              <a:t>Workshop on Site-scale Applications of LiDAR on Forest Lands in Washington</a:t>
            </a:r>
            <a:br>
              <a:rPr b="0" i="0" lang="en-US" sz="1000" u="none">
                <a:solidFill>
                  <a:schemeClr val="dk1"/>
                </a:solidFill>
                <a:latin typeface="Arial"/>
                <a:ea typeface="Arial"/>
                <a:cs typeface="Arial"/>
                <a:sym typeface="Arial"/>
              </a:rPr>
            </a:br>
            <a:r>
              <a:rPr b="0" i="0" lang="en-US" sz="1000" u="none">
                <a:solidFill>
                  <a:schemeClr val="dk1"/>
                </a:solidFill>
                <a:latin typeface="Arial"/>
                <a:ea typeface="Arial"/>
                <a:cs typeface="Arial"/>
                <a:sym typeface="Arial"/>
              </a:rPr>
              <a:t>Center for Urban Horticulture, UW </a:t>
            </a:r>
            <a:br>
              <a:rPr b="0" i="0" lang="en-US" sz="1000" u="none">
                <a:solidFill>
                  <a:schemeClr val="dk1"/>
                </a:solidFill>
                <a:latin typeface="Arial"/>
                <a:ea typeface="Arial"/>
                <a:cs typeface="Arial"/>
                <a:sym typeface="Arial"/>
              </a:rPr>
            </a:br>
            <a:r>
              <a:rPr b="0" i="0" lang="en-US" sz="1000" u="none">
                <a:solidFill>
                  <a:schemeClr val="dk1"/>
                </a:solidFill>
                <a:latin typeface="Arial"/>
                <a:ea typeface="Arial"/>
                <a:cs typeface="Arial"/>
                <a:sym typeface="Arial"/>
              </a:rPr>
              <a:t>Thursday, January 3, 2008</a:t>
            </a:r>
            <a:br>
              <a:rPr b="0" i="0" lang="en-US" sz="1000" u="none">
                <a:solidFill>
                  <a:schemeClr val="dk1"/>
                </a:solidFill>
                <a:latin typeface="Arial"/>
                <a:ea typeface="Arial"/>
                <a:cs typeface="Arial"/>
                <a:sym typeface="Arial"/>
              </a:rPr>
            </a:br>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0"/>
          <p:cNvSpPr txBox="1"/>
          <p:nvPr>
            <p:ph type="title"/>
          </p:nvPr>
        </p:nvSpPr>
        <p:spPr>
          <a:xfrm>
            <a:off x="381000" y="381000"/>
            <a:ext cx="8229600" cy="8683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600"/>
              <a:buFont typeface="Arial"/>
              <a:buNone/>
            </a:pPr>
            <a:r>
              <a:rPr b="1" i="0" lang="en-US" sz="3600" u="none">
                <a:solidFill>
                  <a:schemeClr val="dk1"/>
                </a:solidFill>
                <a:latin typeface="Arial"/>
                <a:ea typeface="Arial"/>
                <a:cs typeface="Arial"/>
                <a:sym typeface="Arial"/>
              </a:rPr>
              <a:t>LiDAR Data Characteristics</a:t>
            </a:r>
            <a:endParaRPr/>
          </a:p>
        </p:txBody>
      </p:sp>
      <p:sp>
        <p:nvSpPr>
          <p:cNvPr id="179" name="Google Shape;179;p10"/>
          <p:cNvSpPr txBox="1"/>
          <p:nvPr>
            <p:ph idx="1" type="body"/>
          </p:nvPr>
        </p:nvSpPr>
        <p:spPr>
          <a:xfrm>
            <a:off x="1066800" y="1676400"/>
            <a:ext cx="7315200" cy="47244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Raw return data are XYZ points</a:t>
            </a:r>
            <a:endParaRPr/>
          </a:p>
          <a:p>
            <a:pPr indent="-342900" lvl="0" marL="342900" rtl="0" algn="l">
              <a:lnSpc>
                <a:spcPct val="90000"/>
              </a:lnSpc>
              <a:spcBef>
                <a:spcPts val="160"/>
              </a:spcBef>
              <a:spcAft>
                <a:spcPts val="0"/>
              </a:spcAft>
              <a:buClr>
                <a:schemeClr val="dk1"/>
              </a:buClr>
              <a:buSzPts val="800"/>
              <a:buNone/>
            </a:pPr>
            <a:r>
              <a:t/>
            </a:r>
            <a:endParaRPr b="0" i="0" sz="800" u="none">
              <a:solidFill>
                <a:schemeClr val="dk1"/>
              </a:solidFill>
              <a:latin typeface="Arial"/>
              <a:ea typeface="Arial"/>
              <a:cs typeface="Arial"/>
              <a:sym typeface="Arial"/>
            </a:endParaRPr>
          </a:p>
          <a:p>
            <a:pPr indent="-342900" lvl="0" marL="342900" rtl="0" algn="l">
              <a:lnSpc>
                <a:spcPct val="90000"/>
              </a:lnSpc>
              <a:spcBef>
                <a:spcPts val="56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High spatial resolution</a:t>
            </a:r>
            <a:endParaRPr/>
          </a:p>
          <a:p>
            <a:pPr indent="-285750" lvl="1" marL="742950" rtl="0" algn="l">
              <a:lnSpc>
                <a:spcPct val="90000"/>
              </a:lnSpc>
              <a:spcBef>
                <a:spcPts val="48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Laser footprint on ground ≤ 0.50 meters</a:t>
            </a:r>
            <a:endParaRPr/>
          </a:p>
          <a:p>
            <a:pPr indent="-285750" lvl="1" marL="742950" rtl="0" algn="l">
              <a:lnSpc>
                <a:spcPct val="90000"/>
              </a:lnSpc>
              <a:spcBef>
                <a:spcPts val="48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Typical density is 0.5 to 20+ pulses/m</a:t>
            </a:r>
            <a:r>
              <a:rPr b="0" baseline="30000" i="0" lang="en-US" sz="2400" u="none">
                <a:solidFill>
                  <a:schemeClr val="dk1"/>
                </a:solidFill>
                <a:latin typeface="Arial"/>
                <a:ea typeface="Arial"/>
                <a:cs typeface="Arial"/>
                <a:sym typeface="Arial"/>
              </a:rPr>
              <a:t>2</a:t>
            </a:r>
            <a:endParaRPr/>
          </a:p>
          <a:p>
            <a:pPr indent="-285750" lvl="1" marL="742950" rtl="0" algn="l">
              <a:lnSpc>
                <a:spcPct val="90000"/>
              </a:lnSpc>
              <a:spcBef>
                <a:spcPts val="48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2 to3 returns/pulse in forest areas</a:t>
            </a:r>
            <a:endParaRPr/>
          </a:p>
          <a:p>
            <a:pPr indent="-285750" lvl="1" marL="742950" rtl="0" algn="l">
              <a:lnSpc>
                <a:spcPct val="90000"/>
              </a:lnSpc>
              <a:spcBef>
                <a:spcPts val="48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Surface/canopy models typically 1 to 5m grid</a:t>
            </a:r>
            <a:endParaRPr/>
          </a:p>
          <a:p>
            <a:pPr indent="-285750" lvl="1" marL="742950" rtl="0" algn="l">
              <a:lnSpc>
                <a:spcPct val="90000"/>
              </a:lnSpc>
              <a:spcBef>
                <a:spcPts val="160"/>
              </a:spcBef>
              <a:spcAft>
                <a:spcPts val="0"/>
              </a:spcAft>
              <a:buClr>
                <a:schemeClr val="dk1"/>
              </a:buClr>
              <a:buSzPts val="800"/>
              <a:buNone/>
            </a:pPr>
            <a:r>
              <a:t/>
            </a:r>
            <a:endParaRPr b="0" i="0" sz="800" u="none">
              <a:solidFill>
                <a:schemeClr val="dk1"/>
              </a:solidFill>
              <a:latin typeface="Arial"/>
              <a:ea typeface="Arial"/>
              <a:cs typeface="Arial"/>
              <a:sym typeface="Arial"/>
            </a:endParaRPr>
          </a:p>
          <a:p>
            <a:pPr indent="-342900" lvl="0" marL="342900" rtl="0" algn="l">
              <a:lnSpc>
                <a:spcPct val="90000"/>
              </a:lnSpc>
              <a:spcBef>
                <a:spcPts val="56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Large volume of data</a:t>
            </a:r>
            <a:endParaRPr/>
          </a:p>
          <a:p>
            <a:pPr indent="-285750" lvl="1" marL="742950" rtl="0" algn="l">
              <a:lnSpc>
                <a:spcPct val="90000"/>
              </a:lnSpc>
              <a:spcBef>
                <a:spcPts val="48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5,000 to 60,000+ pulses/hectare</a:t>
            </a:r>
            <a:endParaRPr/>
          </a:p>
          <a:p>
            <a:pPr indent="-285750" lvl="1" marL="742950" rtl="0" algn="l">
              <a:lnSpc>
                <a:spcPct val="90000"/>
              </a:lnSpc>
              <a:spcBef>
                <a:spcPts val="48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10 to100+ thousands of returns/hectare</a:t>
            </a:r>
            <a:endParaRPr/>
          </a:p>
          <a:p>
            <a:pPr indent="-285750" lvl="1" marL="742950" rtl="0" algn="l">
              <a:lnSpc>
                <a:spcPct val="90000"/>
              </a:lnSpc>
              <a:spcBef>
                <a:spcPts val="48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0.4 to 5.4+ MB/hectare</a:t>
            </a:r>
            <a:endParaRP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1"/>
          <p:cNvSpPr txBox="1"/>
          <p:nvPr>
            <p:ph type="title"/>
          </p:nvPr>
        </p:nvSpPr>
        <p:spPr>
          <a:xfrm>
            <a:off x="457200" y="274637"/>
            <a:ext cx="8229600" cy="7921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600"/>
              <a:buFont typeface="Arial"/>
              <a:buNone/>
            </a:pPr>
            <a:r>
              <a:rPr b="1" i="0" lang="en-US" sz="3600" u="none">
                <a:solidFill>
                  <a:schemeClr val="dk1"/>
                </a:solidFill>
                <a:latin typeface="Arial"/>
                <a:ea typeface="Arial"/>
                <a:cs typeface="Arial"/>
                <a:sym typeface="Arial"/>
              </a:rPr>
              <a:t>Return Density</a:t>
            </a:r>
            <a:endParaRPr/>
          </a:p>
        </p:txBody>
      </p:sp>
      <p:sp>
        <p:nvSpPr>
          <p:cNvPr id="186" name="Google Shape;186;p11"/>
          <p:cNvSpPr txBox="1"/>
          <p:nvPr>
            <p:ph idx="1" type="body"/>
          </p:nvPr>
        </p:nvSpPr>
        <p:spPr>
          <a:xfrm>
            <a:off x="457200" y="13716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In LiDAR the footprint size decreases with increasing post-spacing and importantly the last return from a discrete return system is not always the ground</a:t>
            </a:r>
            <a:endParaRPr/>
          </a:p>
          <a:p>
            <a:pPr indent="-342900" lvl="0" marL="342900" marR="0" rtl="0" algn="l">
              <a:lnSpc>
                <a:spcPct val="100000"/>
              </a:lnSpc>
              <a:spcBef>
                <a:spcPts val="160"/>
              </a:spcBef>
              <a:spcAft>
                <a:spcPts val="0"/>
              </a:spcAft>
              <a:buClr>
                <a:schemeClr val="dk1"/>
              </a:buClr>
              <a:buSzPts val="800"/>
              <a:buFont typeface="Arial"/>
              <a:buNone/>
            </a:pPr>
            <a:r>
              <a:t/>
            </a:r>
            <a:endParaRPr b="0" i="0" sz="800" u="non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LiDAR sensor systems vary in the number of returns from a surface</a:t>
            </a:r>
            <a:endParaRPr/>
          </a:p>
        </p:txBody>
      </p:sp>
      <p:pic>
        <p:nvPicPr>
          <p:cNvPr descr="http://www.cnrhome.uidaho.edu/webedit/sites/433/images/regional_lidar/lidar1.jpg" id="187" name="Google Shape;187;p11"/>
          <p:cNvPicPr preferRelativeResize="0"/>
          <p:nvPr/>
        </p:nvPicPr>
        <p:blipFill rotWithShape="1">
          <a:blip r:embed="rId3">
            <a:alphaModFix/>
          </a:blip>
          <a:srcRect b="0" l="0" r="0" t="0"/>
          <a:stretch/>
        </p:blipFill>
        <p:spPr>
          <a:xfrm>
            <a:off x="838200" y="3810000"/>
            <a:ext cx="7391400" cy="2503487"/>
          </a:xfrm>
          <a:prstGeom prst="rect">
            <a:avLst/>
          </a:prstGeom>
          <a:noFill/>
          <a:ln>
            <a:noFill/>
          </a:ln>
        </p:spPr>
      </p:pic>
      <p:sp>
        <p:nvSpPr>
          <p:cNvPr id="188" name="Google Shape;188;p11"/>
          <p:cNvSpPr txBox="1"/>
          <p:nvPr/>
        </p:nvSpPr>
        <p:spPr>
          <a:xfrm>
            <a:off x="4343400" y="6400800"/>
            <a:ext cx="4487862"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Figure Source: http://www.cnrhome.uidaho.edu/</a:t>
            </a:r>
            <a:endParaRPr/>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2"/>
          <p:cNvSpPr txBox="1"/>
          <p:nvPr>
            <p:ph type="title"/>
          </p:nvPr>
        </p:nvSpPr>
        <p:spPr>
          <a:xfrm>
            <a:off x="457200" y="274637"/>
            <a:ext cx="8229600" cy="7921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600"/>
              <a:buFont typeface="Arial"/>
              <a:buNone/>
            </a:pPr>
            <a:r>
              <a:rPr b="1" i="0" lang="en-US" sz="3600" u="none">
                <a:solidFill>
                  <a:schemeClr val="dk1"/>
                </a:solidFill>
                <a:latin typeface="Arial"/>
                <a:ea typeface="Arial"/>
                <a:cs typeface="Arial"/>
                <a:sym typeface="Arial"/>
              </a:rPr>
              <a:t>Reflectivity</a:t>
            </a:r>
            <a:endParaRPr/>
          </a:p>
        </p:txBody>
      </p:sp>
      <p:sp>
        <p:nvSpPr>
          <p:cNvPr id="195" name="Google Shape;195;p12"/>
          <p:cNvSpPr txBox="1"/>
          <p:nvPr>
            <p:ph idx="1" type="body"/>
          </p:nvPr>
        </p:nvSpPr>
        <p:spPr>
          <a:xfrm>
            <a:off x="457200" y="1524000"/>
            <a:ext cx="3505200" cy="4343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Highly reflective objects may saturate some laser detectors, while the return signal from low-reflectivity objects may occasionally be too weak to register as valid</a:t>
            </a:r>
            <a:endParaRPr b="1" i="0" sz="2000" u="none">
              <a:solidFill>
                <a:schemeClr val="dk1"/>
              </a:solidFill>
              <a:latin typeface="Arial"/>
              <a:ea typeface="Arial"/>
              <a:cs typeface="Arial"/>
              <a:sym typeface="Arial"/>
            </a:endParaRPr>
          </a:p>
          <a:p>
            <a:pPr indent="-342900" lvl="0" marL="342900" marR="0" rtl="0" algn="l">
              <a:lnSpc>
                <a:spcPct val="100000"/>
              </a:lnSpc>
              <a:spcBef>
                <a:spcPts val="240"/>
              </a:spcBef>
              <a:spcAft>
                <a:spcPts val="0"/>
              </a:spcAft>
              <a:buClr>
                <a:schemeClr val="dk1"/>
              </a:buClr>
              <a:buSzPts val="1200"/>
              <a:buFont typeface="Arial"/>
              <a:buNone/>
            </a:pPr>
            <a:r>
              <a:t/>
            </a:r>
            <a:endParaRPr b="0" i="0" sz="1200" u="none">
              <a:solidFill>
                <a:schemeClr val="dk1"/>
              </a:solidFill>
              <a:latin typeface="Arial"/>
              <a:ea typeface="Arial"/>
              <a:cs typeface="Arial"/>
              <a:sym typeface="Arial"/>
            </a:endParaRPr>
          </a:p>
          <a:p>
            <a:pPr indent="-342900" lvl="0" marL="342900" marR="0" rtl="0" algn="l">
              <a:lnSpc>
                <a:spcPct val="100000"/>
              </a:lnSpc>
              <a:spcBef>
                <a:spcPts val="36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Minimum detectable object size depends on reflectivity</a:t>
            </a:r>
            <a:endParaRPr/>
          </a:p>
          <a:p>
            <a:pPr indent="-342900" lvl="0" marL="342900" marR="0" rtl="0" algn="l">
              <a:lnSpc>
                <a:spcPct val="100000"/>
              </a:lnSpc>
              <a:spcBef>
                <a:spcPts val="240"/>
              </a:spcBef>
              <a:spcAft>
                <a:spcPts val="0"/>
              </a:spcAft>
              <a:buClr>
                <a:schemeClr val="dk1"/>
              </a:buClr>
              <a:buSzPts val="1200"/>
              <a:buFont typeface="Arial"/>
              <a:buNone/>
            </a:pPr>
            <a:r>
              <a:t/>
            </a:r>
            <a:endParaRPr b="0" i="0" sz="1200" u="none">
              <a:solidFill>
                <a:schemeClr val="dk1"/>
              </a:solidFill>
              <a:latin typeface="Arial"/>
              <a:ea typeface="Arial"/>
              <a:cs typeface="Arial"/>
              <a:sym typeface="Arial"/>
            </a:endParaRPr>
          </a:p>
          <a:p>
            <a:pPr indent="-342900" lvl="0" marL="342900" marR="0" rtl="0" algn="l">
              <a:lnSpc>
                <a:spcPct val="100000"/>
              </a:lnSpc>
              <a:spcBef>
                <a:spcPts val="40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A strong sunlight reflection off a highly reflective target may "saturate" a receiver, producing an invalid or less accurate reading</a:t>
            </a:r>
            <a:r>
              <a:rPr b="1" i="0" lang="en-US" sz="2000" u="none">
                <a:solidFill>
                  <a:schemeClr val="dk1"/>
                </a:solidFill>
                <a:latin typeface="Arial"/>
                <a:ea typeface="Arial"/>
                <a:cs typeface="Arial"/>
                <a:sym typeface="Arial"/>
              </a:rPr>
              <a:t>*</a:t>
            </a:r>
            <a:endParaRPr/>
          </a:p>
        </p:txBody>
      </p:sp>
      <p:pic>
        <p:nvPicPr>
          <p:cNvPr id="196" name="Google Shape;196;p12"/>
          <p:cNvPicPr preferRelativeResize="0"/>
          <p:nvPr/>
        </p:nvPicPr>
        <p:blipFill rotWithShape="1">
          <a:blip r:embed="rId3">
            <a:alphaModFix/>
          </a:blip>
          <a:srcRect b="0" l="0" r="0" t="0"/>
          <a:stretch/>
        </p:blipFill>
        <p:spPr>
          <a:xfrm>
            <a:off x="4191000" y="1219200"/>
            <a:ext cx="4471987" cy="5110162"/>
          </a:xfrm>
          <a:prstGeom prst="rect">
            <a:avLst/>
          </a:prstGeom>
          <a:noFill/>
          <a:ln>
            <a:noFill/>
          </a:ln>
        </p:spPr>
      </p:pic>
      <p:sp>
        <p:nvSpPr>
          <p:cNvPr id="197" name="Google Shape;197;p12"/>
          <p:cNvSpPr txBox="1"/>
          <p:nvPr/>
        </p:nvSpPr>
        <p:spPr>
          <a:xfrm>
            <a:off x="304800" y="6248400"/>
            <a:ext cx="847725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a:t>
            </a:r>
            <a:r>
              <a:rPr b="0" i="0" lang="en-US" sz="2000" u="none">
                <a:solidFill>
                  <a:schemeClr val="dk1"/>
                </a:solidFill>
                <a:latin typeface="Arial"/>
                <a:ea typeface="Arial"/>
                <a:cs typeface="Arial"/>
                <a:sym typeface="Arial"/>
              </a:rPr>
              <a:t>most acquisition is done in a preferred range of angles to avoid this issue</a:t>
            </a:r>
            <a:endParaRPr/>
          </a:p>
        </p:txBody>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3"/>
          <p:cNvSpPr txBox="1"/>
          <p:nvPr>
            <p:ph type="title"/>
          </p:nvPr>
        </p:nvSpPr>
        <p:spPr>
          <a:xfrm>
            <a:off x="457200" y="274637"/>
            <a:ext cx="8229600" cy="7921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600"/>
              <a:buFont typeface="Arial"/>
              <a:buNone/>
            </a:pPr>
            <a:r>
              <a:rPr b="1" i="0" lang="en-US" sz="3600" u="none">
                <a:solidFill>
                  <a:schemeClr val="dk1"/>
                </a:solidFill>
                <a:latin typeface="Arial"/>
                <a:ea typeface="Arial"/>
                <a:cs typeface="Arial"/>
                <a:sym typeface="Arial"/>
              </a:rPr>
              <a:t>Dust &amp; Vapor</a:t>
            </a:r>
            <a:endParaRPr/>
          </a:p>
        </p:txBody>
      </p:sp>
      <p:sp>
        <p:nvSpPr>
          <p:cNvPr id="204" name="Google Shape;204;p13"/>
          <p:cNvSpPr txBox="1"/>
          <p:nvPr>
            <p:ph idx="1" type="body"/>
          </p:nvPr>
        </p:nvSpPr>
        <p:spPr>
          <a:xfrm>
            <a:off x="381000" y="1371600"/>
            <a:ext cx="8229600" cy="4800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Laser measurements can be weakened by interacting with dust and vapor particles, which scatter the laser beam and the signal returning from the target</a:t>
            </a:r>
            <a:endParaRPr/>
          </a:p>
          <a:p>
            <a:pPr indent="-342900" lvl="0" marL="342900" marR="0" rtl="0" algn="l">
              <a:lnSpc>
                <a:spcPct val="100000"/>
              </a:lnSpc>
              <a:spcBef>
                <a:spcPts val="240"/>
              </a:spcBef>
              <a:spcAft>
                <a:spcPts val="0"/>
              </a:spcAft>
              <a:buClr>
                <a:schemeClr val="dk1"/>
              </a:buClr>
              <a:buSzPts val="1200"/>
              <a:buFont typeface="Arial"/>
              <a:buNone/>
            </a:pPr>
            <a:r>
              <a:t/>
            </a:r>
            <a:endParaRPr b="0" i="0" sz="1200" u="none">
              <a:solidFill>
                <a:schemeClr val="dk1"/>
              </a:solidFill>
              <a:latin typeface="Arial"/>
              <a:ea typeface="Arial"/>
              <a:cs typeface="Arial"/>
              <a:sym typeface="Arial"/>
            </a:endParaRPr>
          </a:p>
          <a:p>
            <a:pPr indent="-342900" lvl="0" marL="342900" marR="0" rtl="0" algn="l">
              <a:lnSpc>
                <a:spcPct val="100000"/>
              </a:lnSpc>
              <a:spcBef>
                <a:spcPts val="56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Using last-pulse measurements can reduce or eliminate this interference</a:t>
            </a:r>
            <a:endParaRPr/>
          </a:p>
          <a:p>
            <a:pPr indent="-342900" lvl="0" marL="342900" marR="0" rtl="0" algn="l">
              <a:lnSpc>
                <a:spcPct val="100000"/>
              </a:lnSpc>
              <a:spcBef>
                <a:spcPts val="240"/>
              </a:spcBef>
              <a:spcAft>
                <a:spcPts val="0"/>
              </a:spcAft>
              <a:buClr>
                <a:schemeClr val="dk1"/>
              </a:buClr>
              <a:buSzPts val="1200"/>
              <a:buFont typeface="Arial"/>
              <a:buNone/>
            </a:pPr>
            <a:r>
              <a:t/>
            </a:r>
            <a:endParaRPr b="0" i="0" sz="1200" u="none">
              <a:solidFill>
                <a:schemeClr val="dk1"/>
              </a:solidFill>
              <a:latin typeface="Arial"/>
              <a:ea typeface="Arial"/>
              <a:cs typeface="Arial"/>
              <a:sym typeface="Arial"/>
            </a:endParaRPr>
          </a:p>
          <a:p>
            <a:pPr indent="-342900" lvl="0" marL="342900" marR="0" rtl="0" algn="l">
              <a:lnSpc>
                <a:spcPct val="100000"/>
              </a:lnSpc>
              <a:spcBef>
                <a:spcPts val="56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Systems that are expected to work in such conditions regularly can be optimized for these environments</a:t>
            </a:r>
            <a:endParaRPr/>
          </a:p>
          <a:p>
            <a:pPr indent="-165100" lvl="0" marL="342900" marR="0" rtl="0" algn="l">
              <a:spcBef>
                <a:spcPts val="560"/>
              </a:spcBef>
              <a:spcAft>
                <a:spcPts val="0"/>
              </a:spcAft>
              <a:buClr>
                <a:schemeClr val="dk1"/>
              </a:buClr>
              <a:buSzPts val="2800"/>
              <a:buFont typeface="Arial"/>
              <a:buNone/>
            </a:pPr>
            <a:r>
              <a:t/>
            </a:r>
            <a:endParaRPr b="0" i="0" sz="2800" u="none">
              <a:solidFill>
                <a:schemeClr val="dk1"/>
              </a:solidFill>
              <a:latin typeface="Arial"/>
              <a:ea typeface="Arial"/>
              <a:cs typeface="Arial"/>
              <a:sym typeface="Arial"/>
            </a:endParaRPr>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4"/>
          <p:cNvSpPr txBox="1"/>
          <p:nvPr>
            <p:ph type="title"/>
          </p:nvPr>
        </p:nvSpPr>
        <p:spPr>
          <a:xfrm>
            <a:off x="457200" y="609600"/>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600"/>
              <a:buFont typeface="Arial"/>
              <a:buNone/>
            </a:pPr>
            <a:r>
              <a:rPr b="1" i="0" lang="en-US" sz="3600" u="none">
                <a:solidFill>
                  <a:schemeClr val="dk1"/>
                </a:solidFill>
                <a:latin typeface="Arial"/>
                <a:ea typeface="Arial"/>
                <a:cs typeface="Arial"/>
                <a:sym typeface="Arial"/>
              </a:rPr>
              <a:t>Background Noise and Radiation</a:t>
            </a:r>
            <a:endParaRPr/>
          </a:p>
        </p:txBody>
      </p:sp>
      <p:sp>
        <p:nvSpPr>
          <p:cNvPr id="211" name="Google Shape;211;p14"/>
          <p:cNvSpPr txBox="1"/>
          <p:nvPr>
            <p:ph idx="1" type="body"/>
          </p:nvPr>
        </p:nvSpPr>
        <p:spPr>
          <a:xfrm>
            <a:off x="457200" y="2514600"/>
            <a:ext cx="8229600" cy="36115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The laser is not affected by background noise</a:t>
            </a:r>
            <a:endParaRPr/>
          </a:p>
          <a:p>
            <a:pPr indent="-342900" lvl="0" marL="342900" marR="0" rtl="0" algn="l">
              <a:lnSpc>
                <a:spcPct val="100000"/>
              </a:lnSpc>
              <a:spcBef>
                <a:spcPts val="560"/>
              </a:spcBef>
              <a:spcAft>
                <a:spcPts val="0"/>
              </a:spcAft>
              <a:buClr>
                <a:schemeClr val="dk1"/>
              </a:buClr>
              <a:buSzPts val="2800"/>
              <a:buFont typeface="Arial"/>
              <a:buNone/>
            </a:pPr>
            <a:r>
              <a:rPr b="0" i="0" lang="en-US" sz="2800" u="none">
                <a:solidFill>
                  <a:schemeClr val="dk1"/>
                </a:solidFill>
                <a:latin typeface="Arial"/>
                <a:ea typeface="Arial"/>
                <a:cs typeface="Arial"/>
                <a:sym typeface="Arial"/>
              </a:rPr>
              <a:t> </a:t>
            </a:r>
            <a:endParaRPr/>
          </a:p>
          <a:p>
            <a:pPr indent="-342900" lvl="0" marL="342900" marR="0" rtl="0" algn="l">
              <a:lnSpc>
                <a:spcPct val="100000"/>
              </a:lnSpc>
              <a:spcBef>
                <a:spcPts val="56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Most systems determine baseline radiation levels to ensure that it does not interfere with measurements</a:t>
            </a:r>
            <a:endParaRPr/>
          </a:p>
          <a:p>
            <a:pPr indent="-165100" lvl="0" marL="342900" marR="0" rtl="0" algn="l">
              <a:spcBef>
                <a:spcPts val="560"/>
              </a:spcBef>
              <a:spcAft>
                <a:spcPts val="0"/>
              </a:spcAft>
              <a:buClr>
                <a:schemeClr val="dk1"/>
              </a:buClr>
              <a:buSzPts val="2800"/>
              <a:buFont typeface="Arial"/>
              <a:buNone/>
            </a:pPr>
            <a:r>
              <a:t/>
            </a:r>
            <a:endParaRPr b="0" i="0" sz="2800" u="none">
              <a:solidFill>
                <a:schemeClr val="dk1"/>
              </a:solidFill>
              <a:latin typeface="Arial"/>
              <a:ea typeface="Arial"/>
              <a:cs typeface="Arial"/>
              <a:sym typeface="Arial"/>
            </a:endParaRPr>
          </a:p>
        </p:txBody>
      </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5"/>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600"/>
              <a:buFont typeface="Arial"/>
              <a:buNone/>
            </a:pPr>
            <a:r>
              <a:rPr b="1" i="0" lang="en-US" sz="3600" u="none">
                <a:solidFill>
                  <a:schemeClr val="dk1"/>
                </a:solidFill>
                <a:latin typeface="Arial"/>
                <a:ea typeface="Arial"/>
                <a:cs typeface="Arial"/>
                <a:sym typeface="Arial"/>
              </a:rPr>
              <a:t>Overall Accuracy</a:t>
            </a:r>
            <a:endParaRPr/>
          </a:p>
        </p:txBody>
      </p:sp>
      <p:sp>
        <p:nvSpPr>
          <p:cNvPr id="218" name="Google Shape;218;p15"/>
          <p:cNvSpPr txBox="1"/>
          <p:nvPr>
            <p:ph idx="1" type="body"/>
          </p:nvPr>
        </p:nvSpPr>
        <p:spPr>
          <a:xfrm>
            <a:off x="762000" y="1219200"/>
            <a:ext cx="7772400" cy="51816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3200"/>
              <a:buFont typeface="Arial"/>
              <a:buChar char="•"/>
            </a:pPr>
            <a:r>
              <a:rPr b="0" i="0" lang="en-US" sz="3200" u="none">
                <a:solidFill>
                  <a:schemeClr val="dk1"/>
                </a:solidFill>
                <a:latin typeface="Arial"/>
                <a:ea typeface="Arial"/>
                <a:cs typeface="Arial"/>
                <a:sym typeface="Arial"/>
              </a:rPr>
              <a:t>(X,Y,Z) position of each return</a:t>
            </a:r>
            <a:endParaRPr/>
          </a:p>
          <a:p>
            <a:pPr indent="-285750" lvl="1" marL="742950" rtl="0" algn="l">
              <a:lnSpc>
                <a:spcPct val="100000"/>
              </a:lnSpc>
              <a:spcBef>
                <a:spcPts val="56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50-100cm horizontal</a:t>
            </a:r>
            <a:endParaRPr/>
          </a:p>
          <a:p>
            <a:pPr indent="-285750" lvl="1" marL="742950" rtl="0" algn="l">
              <a:lnSpc>
                <a:spcPct val="100000"/>
              </a:lnSpc>
              <a:spcBef>
                <a:spcPts val="56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10-15cm vertical</a:t>
            </a:r>
            <a:endParaRPr/>
          </a:p>
          <a:p>
            <a:pPr indent="-285750" lvl="1" marL="742950" rtl="0" algn="l">
              <a:lnSpc>
                <a:spcPct val="100000"/>
              </a:lnSpc>
              <a:spcBef>
                <a:spcPts val="240"/>
              </a:spcBef>
              <a:spcAft>
                <a:spcPts val="0"/>
              </a:spcAft>
              <a:buClr>
                <a:schemeClr val="dk1"/>
              </a:buClr>
              <a:buSzPts val="1200"/>
              <a:buNone/>
            </a:pPr>
            <a:r>
              <a:t/>
            </a:r>
            <a:endParaRPr b="0" i="0" sz="1200" u="none">
              <a:solidFill>
                <a:schemeClr val="dk1"/>
              </a:solidFill>
              <a:latin typeface="Arial"/>
              <a:ea typeface="Arial"/>
              <a:cs typeface="Arial"/>
              <a:sym typeface="Arial"/>
            </a:endParaRPr>
          </a:p>
          <a:p>
            <a:pPr indent="-342900" lvl="0" marL="342900" rtl="0" algn="l">
              <a:lnSpc>
                <a:spcPct val="100000"/>
              </a:lnSpc>
              <a:spcBef>
                <a:spcPts val="640"/>
              </a:spcBef>
              <a:spcAft>
                <a:spcPts val="0"/>
              </a:spcAft>
              <a:buClr>
                <a:schemeClr val="dk1"/>
              </a:buClr>
              <a:buSzPts val="3200"/>
              <a:buFont typeface="Arial"/>
              <a:buChar char="•"/>
            </a:pPr>
            <a:r>
              <a:rPr b="0" i="0" lang="en-US" sz="3200" u="none">
                <a:solidFill>
                  <a:schemeClr val="dk1"/>
                </a:solidFill>
                <a:latin typeface="Arial"/>
                <a:ea typeface="Arial"/>
                <a:cs typeface="Arial"/>
                <a:sym typeface="Arial"/>
              </a:rPr>
              <a:t>Ground surface (bare-earth surface)</a:t>
            </a:r>
            <a:endParaRPr/>
          </a:p>
          <a:p>
            <a:pPr indent="-285750" lvl="1" marL="742950" rtl="0" algn="l">
              <a:lnSpc>
                <a:spcPct val="100000"/>
              </a:lnSpc>
              <a:spcBef>
                <a:spcPts val="56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What is the ground (grass, rocks, stumps)?</a:t>
            </a:r>
            <a:endParaRPr/>
          </a:p>
          <a:p>
            <a:pPr indent="-285750" lvl="1" marL="742950" rtl="0" algn="l">
              <a:lnSpc>
                <a:spcPct val="100000"/>
              </a:lnSpc>
              <a:spcBef>
                <a:spcPts val="240"/>
              </a:spcBef>
              <a:spcAft>
                <a:spcPts val="0"/>
              </a:spcAft>
              <a:buClr>
                <a:schemeClr val="dk1"/>
              </a:buClr>
              <a:buSzPts val="1200"/>
              <a:buNone/>
            </a:pPr>
            <a:r>
              <a:t/>
            </a:r>
            <a:endParaRPr b="0" i="0" sz="1200" u="none">
              <a:solidFill>
                <a:schemeClr val="dk1"/>
              </a:solidFill>
              <a:latin typeface="Arial"/>
              <a:ea typeface="Arial"/>
              <a:cs typeface="Arial"/>
              <a:sym typeface="Arial"/>
            </a:endParaRPr>
          </a:p>
          <a:p>
            <a:pPr indent="-342900" lvl="0" marL="342900" rtl="0" algn="l">
              <a:lnSpc>
                <a:spcPct val="100000"/>
              </a:lnSpc>
              <a:spcBef>
                <a:spcPts val="640"/>
              </a:spcBef>
              <a:spcAft>
                <a:spcPts val="0"/>
              </a:spcAft>
              <a:buClr>
                <a:schemeClr val="dk1"/>
              </a:buClr>
              <a:buSzPts val="3200"/>
              <a:buFont typeface="Arial"/>
              <a:buChar char="•"/>
            </a:pPr>
            <a:r>
              <a:rPr b="0" i="0" lang="en-US" sz="3200" u="none">
                <a:solidFill>
                  <a:schemeClr val="dk1"/>
                </a:solidFill>
                <a:latin typeface="Arial"/>
                <a:ea typeface="Arial"/>
                <a:cs typeface="Arial"/>
                <a:sym typeface="Arial"/>
              </a:rPr>
              <a:t>Tree heights</a:t>
            </a:r>
            <a:endParaRPr/>
          </a:p>
          <a:p>
            <a:pPr indent="-285750" lvl="1" marL="742950" rtl="0" algn="l">
              <a:lnSpc>
                <a:spcPct val="100000"/>
              </a:lnSpc>
              <a:spcBef>
                <a:spcPts val="56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Underestimate tree heights by 0.5 to 2 m</a:t>
            </a:r>
            <a:endParaRPr/>
          </a:p>
          <a:p>
            <a:pPr indent="-285750" lvl="1" marL="742950" rtl="0" algn="l">
              <a:lnSpc>
                <a:spcPct val="100000"/>
              </a:lnSpc>
              <a:spcBef>
                <a:spcPts val="56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Error is species dependent</a:t>
            </a:r>
            <a:endParaRPr/>
          </a:p>
        </p:txBody>
      </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16"/>
          <p:cNvPicPr preferRelativeResize="0"/>
          <p:nvPr/>
        </p:nvPicPr>
        <p:blipFill rotWithShape="1">
          <a:blip r:embed="rId3">
            <a:alphaModFix/>
          </a:blip>
          <a:srcRect b="48712" l="5836" r="7699" t="7589"/>
          <a:stretch/>
        </p:blipFill>
        <p:spPr>
          <a:xfrm>
            <a:off x="4724400" y="2057400"/>
            <a:ext cx="4075112" cy="2057400"/>
          </a:xfrm>
          <a:prstGeom prst="rect">
            <a:avLst/>
          </a:prstGeom>
          <a:noFill/>
          <a:ln>
            <a:noFill/>
          </a:ln>
        </p:spPr>
      </p:pic>
      <p:sp>
        <p:nvSpPr>
          <p:cNvPr id="227" name="Google Shape;227;p16"/>
          <p:cNvSpPr txBox="1"/>
          <p:nvPr/>
        </p:nvSpPr>
        <p:spPr>
          <a:xfrm>
            <a:off x="1524000" y="2133600"/>
            <a:ext cx="8826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LiDAR</a:t>
            </a:r>
            <a:endParaRPr/>
          </a:p>
        </p:txBody>
      </p:sp>
      <p:sp>
        <p:nvSpPr>
          <p:cNvPr id="228" name="Google Shape;228;p16"/>
          <p:cNvSpPr txBox="1"/>
          <p:nvPr/>
        </p:nvSpPr>
        <p:spPr>
          <a:xfrm>
            <a:off x="0" y="533400"/>
            <a:ext cx="4267200" cy="685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DEM &amp; Canopy Models</a:t>
            </a:r>
            <a:endParaRPr/>
          </a:p>
        </p:txBody>
      </p:sp>
      <p:pic>
        <p:nvPicPr>
          <p:cNvPr id="229" name="Google Shape;229;p16"/>
          <p:cNvPicPr preferRelativeResize="0"/>
          <p:nvPr>
            <p:ph idx="1" type="body"/>
          </p:nvPr>
        </p:nvPicPr>
        <p:blipFill rotWithShape="1">
          <a:blip r:embed="rId4">
            <a:alphaModFix/>
          </a:blip>
          <a:srcRect b="0" l="0" r="0" t="0"/>
          <a:stretch/>
        </p:blipFill>
        <p:spPr>
          <a:xfrm>
            <a:off x="0" y="4267200"/>
            <a:ext cx="4724400" cy="2349500"/>
          </a:xfrm>
          <a:prstGeom prst="rect">
            <a:avLst/>
          </a:prstGeom>
          <a:noFill/>
          <a:ln>
            <a:noFill/>
          </a:ln>
        </p:spPr>
      </p:pic>
      <p:pic>
        <p:nvPicPr>
          <p:cNvPr id="230" name="Google Shape;230;p16"/>
          <p:cNvPicPr preferRelativeResize="0"/>
          <p:nvPr>
            <p:ph idx="4294967295" type="body"/>
          </p:nvPr>
        </p:nvPicPr>
        <p:blipFill rotWithShape="1">
          <a:blip r:embed="rId5">
            <a:alphaModFix/>
          </a:blip>
          <a:srcRect b="6358" l="6553" r="6172" t="13487"/>
          <a:stretch/>
        </p:blipFill>
        <p:spPr>
          <a:xfrm>
            <a:off x="4953000" y="4495800"/>
            <a:ext cx="4114800" cy="2209800"/>
          </a:xfrm>
          <a:prstGeom prst="rect">
            <a:avLst/>
          </a:prstGeom>
          <a:noFill/>
          <a:ln>
            <a:noFill/>
          </a:ln>
        </p:spPr>
      </p:pic>
      <p:sp>
        <p:nvSpPr>
          <p:cNvPr id="231" name="Google Shape;231;p16"/>
          <p:cNvSpPr txBox="1"/>
          <p:nvPr/>
        </p:nvSpPr>
        <p:spPr>
          <a:xfrm>
            <a:off x="152400" y="4419600"/>
            <a:ext cx="8699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IFSAR</a:t>
            </a:r>
            <a:endParaRPr/>
          </a:p>
        </p:txBody>
      </p:sp>
      <p:sp>
        <p:nvSpPr>
          <p:cNvPr id="232" name="Google Shape;232;p16"/>
          <p:cNvSpPr txBox="1"/>
          <p:nvPr/>
        </p:nvSpPr>
        <p:spPr>
          <a:xfrm>
            <a:off x="7848600" y="4419600"/>
            <a:ext cx="8699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IFSAR</a:t>
            </a:r>
            <a:endParaRPr/>
          </a:p>
        </p:txBody>
      </p:sp>
      <p:pic>
        <p:nvPicPr>
          <p:cNvPr id="233" name="Google Shape;233;p16"/>
          <p:cNvPicPr preferRelativeResize="0"/>
          <p:nvPr/>
        </p:nvPicPr>
        <p:blipFill rotWithShape="1">
          <a:blip r:embed="rId6">
            <a:alphaModFix/>
          </a:blip>
          <a:srcRect b="0" l="0" r="0" t="0"/>
          <a:stretch/>
        </p:blipFill>
        <p:spPr>
          <a:xfrm>
            <a:off x="4114800" y="533400"/>
            <a:ext cx="4800600" cy="1412875"/>
          </a:xfrm>
          <a:prstGeom prst="rect">
            <a:avLst/>
          </a:prstGeom>
          <a:noFill/>
          <a:ln>
            <a:noFill/>
          </a:ln>
        </p:spPr>
      </p:pic>
      <p:sp>
        <p:nvSpPr>
          <p:cNvPr id="234" name="Google Shape;234;p16"/>
          <p:cNvSpPr txBox="1"/>
          <p:nvPr/>
        </p:nvSpPr>
        <p:spPr>
          <a:xfrm>
            <a:off x="6934200" y="228600"/>
            <a:ext cx="19812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10m USGS DEM</a:t>
            </a:r>
            <a:endParaRPr/>
          </a:p>
        </p:txBody>
      </p:sp>
      <p:grpSp>
        <p:nvGrpSpPr>
          <p:cNvPr id="235" name="Google Shape;235;p16"/>
          <p:cNvGrpSpPr/>
          <p:nvPr/>
        </p:nvGrpSpPr>
        <p:grpSpPr>
          <a:xfrm>
            <a:off x="152400" y="2438400"/>
            <a:ext cx="4252912" cy="2038350"/>
            <a:chOff x="96" y="1536"/>
            <a:chExt cx="2679" cy="1284"/>
          </a:xfrm>
        </p:grpSpPr>
        <p:pic>
          <p:nvPicPr>
            <p:cNvPr id="236" name="Google Shape;236;p16"/>
            <p:cNvPicPr preferRelativeResize="0"/>
            <p:nvPr/>
          </p:nvPicPr>
          <p:blipFill rotWithShape="1">
            <a:blip r:embed="rId7">
              <a:alphaModFix/>
            </a:blip>
            <a:srcRect b="4650" l="4969" r="5963" t="13954"/>
            <a:stretch/>
          </p:blipFill>
          <p:spPr>
            <a:xfrm>
              <a:off x="96" y="1536"/>
              <a:ext cx="2679" cy="1284"/>
            </a:xfrm>
            <a:prstGeom prst="rect">
              <a:avLst/>
            </a:prstGeom>
            <a:noFill/>
            <a:ln>
              <a:noFill/>
            </a:ln>
          </p:spPr>
        </p:pic>
        <p:sp>
          <p:nvSpPr>
            <p:cNvPr id="237" name="Google Shape;237;p16"/>
            <p:cNvSpPr txBox="1"/>
            <p:nvPr/>
          </p:nvSpPr>
          <p:spPr>
            <a:xfrm>
              <a:off x="816" y="1920"/>
              <a:ext cx="746" cy="432"/>
            </a:xfrm>
            <a:prstGeom prst="rect">
              <a:avLst/>
            </a:prstGeom>
            <a:noFill/>
            <a:ln cap="flat" cmpd="sng" w="38100">
              <a:solidFill>
                <a:srgbClr val="FFFF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8" name="Google Shape;238;p16"/>
            <p:cNvSpPr txBox="1"/>
            <p:nvPr/>
          </p:nvSpPr>
          <p:spPr>
            <a:xfrm>
              <a:off x="288" y="1680"/>
              <a:ext cx="785" cy="2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99"/>
                </a:buClr>
                <a:buSzPts val="1800"/>
                <a:buFont typeface="Arial"/>
                <a:buNone/>
              </a:pPr>
              <a:r>
                <a:rPr b="1" i="0" lang="en-US" sz="1800" u="none">
                  <a:solidFill>
                    <a:srgbClr val="FFFF99"/>
                  </a:solidFill>
                  <a:latin typeface="Arial"/>
                  <a:ea typeface="Arial"/>
                  <a:cs typeface="Arial"/>
                  <a:sym typeface="Arial"/>
                </a:rPr>
                <a:t>Streams</a:t>
              </a:r>
              <a:endParaRPr/>
            </a:p>
          </p:txBody>
        </p:sp>
        <p:cxnSp>
          <p:nvCxnSpPr>
            <p:cNvPr id="239" name="Google Shape;239;p16"/>
            <p:cNvCxnSpPr/>
            <p:nvPr/>
          </p:nvCxnSpPr>
          <p:spPr>
            <a:xfrm>
              <a:off x="624" y="1920"/>
              <a:ext cx="192" cy="96"/>
            </a:xfrm>
            <a:prstGeom prst="straightConnector1">
              <a:avLst/>
            </a:prstGeom>
            <a:noFill/>
            <a:ln cap="flat" cmpd="sng" w="38100">
              <a:solidFill>
                <a:srgbClr val="FFFF66"/>
              </a:solidFill>
              <a:prstDash val="solid"/>
              <a:miter lim="800000"/>
              <a:headEnd len="med" w="med" type="none"/>
              <a:tailEnd len="med" w="med" type="triangle"/>
            </a:ln>
          </p:spPr>
        </p:cxnSp>
        <p:sp>
          <p:nvSpPr>
            <p:cNvPr id="240" name="Google Shape;240;p16"/>
            <p:cNvSpPr txBox="1"/>
            <p:nvPr/>
          </p:nvSpPr>
          <p:spPr>
            <a:xfrm>
              <a:off x="1872" y="1968"/>
              <a:ext cx="223" cy="227"/>
            </a:xfrm>
            <a:prstGeom prst="rect">
              <a:avLst/>
            </a:prstGeom>
            <a:noFill/>
            <a:ln cap="flat" cmpd="sng" w="38100">
              <a:solidFill>
                <a:srgbClr val="FFFF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41" name="Google Shape;241;p16"/>
            <p:cNvSpPr txBox="1"/>
            <p:nvPr/>
          </p:nvSpPr>
          <p:spPr>
            <a:xfrm>
              <a:off x="1776" y="2352"/>
              <a:ext cx="912" cy="2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99"/>
                </a:buClr>
                <a:buSzPts val="1800"/>
                <a:buFont typeface="Arial"/>
                <a:buNone/>
              </a:pPr>
              <a:r>
                <a:rPr b="1" i="0" lang="en-US" sz="1800" u="none">
                  <a:solidFill>
                    <a:srgbClr val="FFFF99"/>
                  </a:solidFill>
                  <a:latin typeface="Arial"/>
                  <a:ea typeface="Arial"/>
                  <a:cs typeface="Arial"/>
                  <a:sym typeface="Arial"/>
                </a:rPr>
                <a:t>Landslide</a:t>
              </a:r>
              <a:endParaRPr/>
            </a:p>
          </p:txBody>
        </p:sp>
        <p:cxnSp>
          <p:nvCxnSpPr>
            <p:cNvPr id="242" name="Google Shape;242;p16"/>
            <p:cNvCxnSpPr/>
            <p:nvPr/>
          </p:nvCxnSpPr>
          <p:spPr>
            <a:xfrm rot="10800000">
              <a:off x="2112" y="2160"/>
              <a:ext cx="252" cy="239"/>
            </a:xfrm>
            <a:prstGeom prst="straightConnector1">
              <a:avLst/>
            </a:prstGeom>
            <a:noFill/>
            <a:ln cap="flat" cmpd="sng" w="38100">
              <a:solidFill>
                <a:srgbClr val="FFFF66"/>
              </a:solidFill>
              <a:prstDash val="solid"/>
              <a:miter lim="800000"/>
              <a:headEnd len="med" w="med" type="none"/>
              <a:tailEnd len="med" w="med" type="triangle"/>
            </a:ln>
          </p:spPr>
        </p:cxnSp>
      </p:grpSp>
      <p:sp>
        <p:nvSpPr>
          <p:cNvPr id="243" name="Google Shape;243;p16"/>
          <p:cNvSpPr txBox="1"/>
          <p:nvPr/>
        </p:nvSpPr>
        <p:spPr>
          <a:xfrm>
            <a:off x="5181600" y="3886200"/>
            <a:ext cx="8826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LiDAR</a:t>
            </a:r>
            <a:endParaRPr/>
          </a:p>
        </p:txBody>
      </p:sp>
      <p:grpSp>
        <p:nvGrpSpPr>
          <p:cNvPr id="244" name="Google Shape;244;p16"/>
          <p:cNvGrpSpPr/>
          <p:nvPr/>
        </p:nvGrpSpPr>
        <p:grpSpPr>
          <a:xfrm>
            <a:off x="2514600" y="1219200"/>
            <a:ext cx="6934200" cy="5638800"/>
            <a:chOff x="1536" y="768"/>
            <a:chExt cx="4368" cy="3552"/>
          </a:xfrm>
        </p:grpSpPr>
        <p:grpSp>
          <p:nvGrpSpPr>
            <p:cNvPr id="245" name="Google Shape;245;p16"/>
            <p:cNvGrpSpPr/>
            <p:nvPr/>
          </p:nvGrpSpPr>
          <p:grpSpPr>
            <a:xfrm>
              <a:off x="1728" y="768"/>
              <a:ext cx="4176" cy="3552"/>
              <a:chOff x="0" y="1392"/>
              <a:chExt cx="2976" cy="2928"/>
            </a:xfrm>
          </p:grpSpPr>
          <p:pic>
            <p:nvPicPr>
              <p:cNvPr descr="LIDAR99_grd_3d" id="246" name="Google Shape;246;p16"/>
              <p:cNvPicPr preferRelativeResize="0"/>
              <p:nvPr/>
            </p:nvPicPr>
            <p:blipFill rotWithShape="1">
              <a:blip r:embed="rId8">
                <a:alphaModFix/>
              </a:blip>
              <a:srcRect b="26676" l="25902" r="46941" t="29849"/>
              <a:stretch/>
            </p:blipFill>
            <p:spPr>
              <a:xfrm>
                <a:off x="0" y="1392"/>
                <a:ext cx="2976" cy="2928"/>
              </a:xfrm>
              <a:prstGeom prst="rect">
                <a:avLst/>
              </a:prstGeom>
              <a:noFill/>
              <a:ln>
                <a:noFill/>
              </a:ln>
            </p:spPr>
          </p:pic>
          <p:sp>
            <p:nvSpPr>
              <p:cNvPr id="247" name="Google Shape;247;p16"/>
              <p:cNvSpPr txBox="1"/>
              <p:nvPr/>
            </p:nvSpPr>
            <p:spPr>
              <a:xfrm>
                <a:off x="195" y="1606"/>
                <a:ext cx="2582" cy="2571"/>
              </a:xfrm>
              <a:prstGeom prst="rect">
                <a:avLst/>
              </a:prstGeom>
              <a:noFill/>
              <a:ln cap="flat" cmpd="sng" w="38100">
                <a:solidFill>
                  <a:srgbClr val="FFFF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cxnSp>
          <p:nvCxnSpPr>
            <p:cNvPr id="248" name="Google Shape;248;p16"/>
            <p:cNvCxnSpPr/>
            <p:nvPr/>
          </p:nvCxnSpPr>
          <p:spPr>
            <a:xfrm flipH="1" rot="10800000">
              <a:off x="1536" y="2160"/>
              <a:ext cx="480" cy="48"/>
            </a:xfrm>
            <a:prstGeom prst="straightConnector1">
              <a:avLst/>
            </a:prstGeom>
            <a:noFill/>
            <a:ln cap="flat" cmpd="sng" w="38100">
              <a:solidFill>
                <a:srgbClr val="FFFF66"/>
              </a:solidFill>
              <a:prstDash val="solid"/>
              <a:miter lim="800000"/>
              <a:headEnd len="med" w="med" type="none"/>
              <a:tailEnd len="med" w="med" type="triangle"/>
            </a:ln>
          </p:spPr>
        </p:cxnSp>
      </p:gr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3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3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3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2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3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4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3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2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17"/>
          <p:cNvPicPr preferRelativeResize="0"/>
          <p:nvPr/>
        </p:nvPicPr>
        <p:blipFill rotWithShape="1">
          <a:blip r:embed="rId3">
            <a:alphaModFix/>
          </a:blip>
          <a:srcRect b="4650" l="4969" r="5963" t="13954"/>
          <a:stretch/>
        </p:blipFill>
        <p:spPr>
          <a:xfrm>
            <a:off x="0" y="1981200"/>
            <a:ext cx="4648200" cy="2419350"/>
          </a:xfrm>
          <a:prstGeom prst="rect">
            <a:avLst/>
          </a:prstGeom>
          <a:noFill/>
          <a:ln>
            <a:noFill/>
          </a:ln>
        </p:spPr>
      </p:pic>
      <p:sp>
        <p:nvSpPr>
          <p:cNvPr id="254" name="Google Shape;254;p17"/>
          <p:cNvSpPr txBox="1"/>
          <p:nvPr/>
        </p:nvSpPr>
        <p:spPr>
          <a:xfrm>
            <a:off x="1249362" y="2705100"/>
            <a:ext cx="1293812" cy="814387"/>
          </a:xfrm>
          <a:prstGeom prst="rect">
            <a:avLst/>
          </a:prstGeom>
          <a:noFill/>
          <a:ln cap="flat" cmpd="sng" w="38100">
            <a:solidFill>
              <a:srgbClr val="FFFF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55" name="Google Shape;255;p17"/>
          <p:cNvSpPr txBox="1"/>
          <p:nvPr/>
        </p:nvSpPr>
        <p:spPr>
          <a:xfrm>
            <a:off x="333375" y="2252662"/>
            <a:ext cx="1362075"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99"/>
              </a:buClr>
              <a:buSzPts val="1800"/>
              <a:buFont typeface="Arial"/>
              <a:buNone/>
            </a:pPr>
            <a:r>
              <a:rPr b="1" i="0" lang="en-US" sz="1800" u="none">
                <a:solidFill>
                  <a:srgbClr val="FFFF99"/>
                </a:solidFill>
                <a:latin typeface="Arial"/>
                <a:ea typeface="Arial"/>
                <a:cs typeface="Arial"/>
                <a:sym typeface="Arial"/>
              </a:rPr>
              <a:t>Streams</a:t>
            </a:r>
            <a:endParaRPr/>
          </a:p>
        </p:txBody>
      </p:sp>
      <p:cxnSp>
        <p:nvCxnSpPr>
          <p:cNvPr id="256" name="Google Shape;256;p17"/>
          <p:cNvCxnSpPr/>
          <p:nvPr/>
        </p:nvCxnSpPr>
        <p:spPr>
          <a:xfrm>
            <a:off x="915987" y="2705100"/>
            <a:ext cx="333375" cy="180975"/>
          </a:xfrm>
          <a:prstGeom prst="straightConnector1">
            <a:avLst/>
          </a:prstGeom>
          <a:noFill/>
          <a:ln cap="flat" cmpd="sng" w="38100">
            <a:solidFill>
              <a:srgbClr val="FFFF99"/>
            </a:solidFill>
            <a:prstDash val="solid"/>
            <a:miter lim="800000"/>
            <a:headEnd len="med" w="med" type="none"/>
            <a:tailEnd len="med" w="med" type="triangle"/>
          </a:ln>
        </p:spPr>
      </p:cxnSp>
      <p:sp>
        <p:nvSpPr>
          <p:cNvPr id="257" name="Google Shape;257;p17"/>
          <p:cNvSpPr txBox="1"/>
          <p:nvPr/>
        </p:nvSpPr>
        <p:spPr>
          <a:xfrm>
            <a:off x="3081337" y="2795587"/>
            <a:ext cx="387350" cy="427037"/>
          </a:xfrm>
          <a:prstGeom prst="rect">
            <a:avLst/>
          </a:prstGeom>
          <a:noFill/>
          <a:ln cap="flat" cmpd="sng" w="38100">
            <a:solidFill>
              <a:srgbClr val="FFFF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58" name="Google Shape;258;p17"/>
          <p:cNvSpPr txBox="1"/>
          <p:nvPr/>
        </p:nvSpPr>
        <p:spPr>
          <a:xfrm>
            <a:off x="2743200" y="3657600"/>
            <a:ext cx="1582737"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99"/>
              </a:buClr>
              <a:buSzPts val="1800"/>
              <a:buFont typeface="Arial"/>
              <a:buNone/>
            </a:pPr>
            <a:r>
              <a:rPr b="1" i="0" lang="en-US" sz="1800" u="none">
                <a:solidFill>
                  <a:srgbClr val="FFFF99"/>
                </a:solidFill>
                <a:latin typeface="Arial"/>
                <a:ea typeface="Arial"/>
                <a:cs typeface="Arial"/>
                <a:sym typeface="Arial"/>
              </a:rPr>
              <a:t>Landslide</a:t>
            </a:r>
            <a:endParaRPr/>
          </a:p>
        </p:txBody>
      </p:sp>
      <p:cxnSp>
        <p:nvCxnSpPr>
          <p:cNvPr id="259" name="Google Shape;259;p17"/>
          <p:cNvCxnSpPr/>
          <p:nvPr/>
        </p:nvCxnSpPr>
        <p:spPr>
          <a:xfrm rot="10800000">
            <a:off x="3505200" y="3200400"/>
            <a:ext cx="438150" cy="601662"/>
          </a:xfrm>
          <a:prstGeom prst="straightConnector1">
            <a:avLst/>
          </a:prstGeom>
          <a:noFill/>
          <a:ln cap="flat" cmpd="sng" w="38100">
            <a:solidFill>
              <a:srgbClr val="FFFF99"/>
            </a:solidFill>
            <a:prstDash val="solid"/>
            <a:miter lim="800000"/>
            <a:headEnd len="med" w="med" type="none"/>
            <a:tailEnd len="med" w="med" type="triangle"/>
          </a:ln>
        </p:spPr>
      </p:cxnSp>
      <p:grpSp>
        <p:nvGrpSpPr>
          <p:cNvPr id="260" name="Google Shape;260;p17"/>
          <p:cNvGrpSpPr/>
          <p:nvPr/>
        </p:nvGrpSpPr>
        <p:grpSpPr>
          <a:xfrm>
            <a:off x="4267200" y="1371600"/>
            <a:ext cx="4648200" cy="4267200"/>
            <a:chOff x="1943" y="672"/>
            <a:chExt cx="3264" cy="2928"/>
          </a:xfrm>
        </p:grpSpPr>
        <p:pic>
          <p:nvPicPr>
            <p:cNvPr descr="LIDAR99_grd_3d" id="261" name="Google Shape;261;p17"/>
            <p:cNvPicPr preferRelativeResize="0"/>
            <p:nvPr/>
          </p:nvPicPr>
          <p:blipFill rotWithShape="1">
            <a:blip r:embed="rId4">
              <a:alphaModFix/>
            </a:blip>
            <a:srcRect b="40600" l="61067" r="31188" t="41513"/>
            <a:stretch/>
          </p:blipFill>
          <p:spPr>
            <a:xfrm>
              <a:off x="1943" y="672"/>
              <a:ext cx="3264" cy="2928"/>
            </a:xfrm>
            <a:prstGeom prst="rect">
              <a:avLst/>
            </a:prstGeom>
            <a:noFill/>
            <a:ln>
              <a:noFill/>
            </a:ln>
          </p:spPr>
        </p:pic>
        <p:sp>
          <p:nvSpPr>
            <p:cNvPr id="262" name="Google Shape;262;p17"/>
            <p:cNvSpPr txBox="1"/>
            <p:nvPr/>
          </p:nvSpPr>
          <p:spPr>
            <a:xfrm>
              <a:off x="2360" y="1019"/>
              <a:ext cx="2291" cy="2082"/>
            </a:xfrm>
            <a:prstGeom prst="rect">
              <a:avLst/>
            </a:prstGeom>
            <a:noFill/>
            <a:ln cap="flat" cmpd="sng" w="38100">
              <a:solidFill>
                <a:srgbClr val="FFFF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cxnSp>
        <p:nvCxnSpPr>
          <p:cNvPr id="263" name="Google Shape;263;p17"/>
          <p:cNvCxnSpPr/>
          <p:nvPr/>
        </p:nvCxnSpPr>
        <p:spPr>
          <a:xfrm flipH="1" rot="10800000">
            <a:off x="3962400" y="2895600"/>
            <a:ext cx="2057400" cy="914400"/>
          </a:xfrm>
          <a:prstGeom prst="straightConnector1">
            <a:avLst/>
          </a:prstGeom>
          <a:noFill/>
          <a:ln cap="flat" cmpd="sng" w="38100">
            <a:solidFill>
              <a:srgbClr val="FFFF99"/>
            </a:solidFill>
            <a:prstDash val="solid"/>
            <a:miter lim="800000"/>
            <a:headEnd len="med" w="med" type="none"/>
            <a:tailEnd len="med" w="med" type="triangle"/>
          </a:ln>
        </p:spPr>
      </p:cxn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63"/>
                                        </p:tgtEl>
                                        <p:attrNameLst>
                                          <p:attrName>style.visibility</p:attrName>
                                        </p:attrNameLst>
                                      </p:cBhvr>
                                      <p:to>
                                        <p:strVal val="visible"/>
                                      </p:to>
                                    </p:set>
                                    <p:anim calcmode="lin" valueType="num">
                                      <p:cBhvr additive="base">
                                        <p:cTn dur="500"/>
                                        <p:tgtEl>
                                          <p:spTgt spid="263"/>
                                        </p:tgtEl>
                                        <p:attrNameLst>
                                          <p:attrName>ppt_w</p:attrName>
                                        </p:attrNameLst>
                                      </p:cBhvr>
                                      <p:tavLst>
                                        <p:tav fmla="" tm="0">
                                          <p:val>
                                            <p:strVal val="0"/>
                                          </p:val>
                                        </p:tav>
                                        <p:tav fmla="" tm="100000">
                                          <p:val>
                                            <p:strVal val="#ppt_w"/>
                                          </p:val>
                                        </p:tav>
                                      </p:tavLst>
                                    </p:anim>
                                    <p:anim calcmode="lin" valueType="num">
                                      <p:cBhvr additive="base">
                                        <p:cTn dur="500"/>
                                        <p:tgtEl>
                                          <p:spTgt spid="263"/>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xit" presetID="1" presetSubtype="0">
                                  <p:stCondLst>
                                    <p:cond delay="0"/>
                                  </p:stCondLst>
                                  <p:childTnLst>
                                    <p:set>
                                      <p:cBhvr>
                                        <p:cTn dur="1" fill="hold">
                                          <p:stCondLst>
                                            <p:cond delay="1"/>
                                          </p:stCondLst>
                                        </p:cTn>
                                        <p:tgtEl>
                                          <p:spTgt spid="255"/>
                                        </p:tgtEl>
                                        <p:attrNameLst>
                                          <p:attrName>style.visibility</p:attrName>
                                        </p:attrNameLst>
                                      </p:cBhvr>
                                      <p:to>
                                        <p:strVal val="hidden"/>
                                      </p:to>
                                    </p:set>
                                  </p:childTnLst>
                                </p:cTn>
                              </p:par>
                            </p:childTnLst>
                          </p:cTn>
                        </p:par>
                        <p:par>
                          <p:cTn fill="hold">
                            <p:stCondLst>
                              <p:cond delay="501"/>
                            </p:stCondLst>
                            <p:childTnLst>
                              <p:par>
                                <p:cTn fill="hold" nodeType="afterEffect" presetClass="exit" presetID="1" presetSubtype="0">
                                  <p:stCondLst>
                                    <p:cond delay="0"/>
                                  </p:stCondLst>
                                  <p:childTnLst>
                                    <p:set>
                                      <p:cBhvr>
                                        <p:cTn dur="1" fill="hold">
                                          <p:stCondLst>
                                            <p:cond delay="1"/>
                                          </p:stCondLst>
                                        </p:cTn>
                                        <p:tgtEl>
                                          <p:spTgt spid="256"/>
                                        </p:tgtEl>
                                        <p:attrNameLst>
                                          <p:attrName>style.visibility</p:attrName>
                                        </p:attrNameLst>
                                      </p:cBhvr>
                                      <p:to>
                                        <p:strVal val="hidden"/>
                                      </p:to>
                                    </p:set>
                                  </p:childTnLst>
                                </p:cTn>
                              </p:par>
                            </p:childTnLst>
                          </p:cTn>
                        </p:par>
                        <p:par>
                          <p:cTn fill="hold">
                            <p:stCondLst>
                              <p:cond delay="502"/>
                            </p:stCondLst>
                            <p:childTnLst>
                              <p:par>
                                <p:cTn fill="hold" nodeType="afterEffect" presetClass="exit" presetID="1" presetSubtype="0">
                                  <p:stCondLst>
                                    <p:cond delay="0"/>
                                  </p:stCondLst>
                                  <p:childTnLst>
                                    <p:set>
                                      <p:cBhvr>
                                        <p:cTn dur="1" fill="hold">
                                          <p:stCondLst>
                                            <p:cond delay="1"/>
                                          </p:stCondLst>
                                        </p:cTn>
                                        <p:tgtEl>
                                          <p:spTgt spid="25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8"/>
          <p:cNvSpPr txBox="1"/>
          <p:nvPr>
            <p:ph type="title"/>
          </p:nvPr>
        </p:nvSpPr>
        <p:spPr>
          <a:xfrm>
            <a:off x="457200" y="0"/>
            <a:ext cx="8229600" cy="457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Data Ordering Details</a:t>
            </a:r>
            <a:endParaRPr/>
          </a:p>
        </p:txBody>
      </p:sp>
      <p:graphicFrame>
        <p:nvGraphicFramePr>
          <p:cNvPr id="270" name="Google Shape;270;p18"/>
          <p:cNvGraphicFramePr/>
          <p:nvPr/>
        </p:nvGraphicFramePr>
        <p:xfrm>
          <a:off x="152400" y="685800"/>
          <a:ext cx="3000000" cy="3000000"/>
        </p:xfrm>
        <a:graphic>
          <a:graphicData uri="http://schemas.openxmlformats.org/drawingml/2006/table">
            <a:tbl>
              <a:tblPr>
                <a:noFill/>
                <a:tableStyleId>{3F962C51-F6F2-4C91-98B0-0EA1E9C62BCE}</a:tableStyleId>
              </a:tblPr>
              <a:tblGrid>
                <a:gridCol w="2190750"/>
                <a:gridCol w="6572250"/>
              </a:tblGrid>
              <a:tr h="519100">
                <a:tc>
                  <a:txBody>
                    <a:bodyPr/>
                    <a:lstStyle/>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Data Acquisition</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DCE6F2"/>
                    </a:solidFill>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There are a number of private companies, academic institutions, and government agencies that produce and provide LiDAR data. </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DCE6F2"/>
                    </a:solidFill>
                  </a:tcPr>
                </a:tc>
              </a:tr>
              <a:tr h="1333500">
                <a:tc>
                  <a:txBody>
                    <a:bodyPr/>
                    <a:lstStyle/>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Timing</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6F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There are a number of time constraints associated with LiDAR collection and delivery:</a:t>
                      </a:r>
                      <a:br>
                        <a:rPr b="0" i="0" lang="en-US" sz="1200" u="none" cap="none" strike="noStrike">
                          <a:solidFill>
                            <a:srgbClr val="000000"/>
                          </a:solidFill>
                          <a:latin typeface="Arial"/>
                          <a:ea typeface="Arial"/>
                          <a:cs typeface="Arial"/>
                          <a:sym typeface="Arial"/>
                        </a:rPr>
                      </a:br>
                      <a:r>
                        <a:rPr b="0" i="0" lang="en-US" sz="1200" u="none" cap="none" strike="noStrike">
                          <a:solidFill>
                            <a:srgbClr val="000000"/>
                          </a:solidFill>
                          <a:latin typeface="Arial"/>
                          <a:ea typeface="Arial"/>
                          <a:cs typeface="Arial"/>
                          <a:sym typeface="Arial"/>
                        </a:rPr>
                        <a:t>• Flight schedules can be delayed due to weather and environmental factors</a:t>
                      </a:r>
                      <a:br>
                        <a:rPr b="0" i="0" lang="en-US" sz="1200" u="none" cap="none" strike="noStrike">
                          <a:solidFill>
                            <a:srgbClr val="000000"/>
                          </a:solidFill>
                          <a:latin typeface="Arial"/>
                          <a:ea typeface="Arial"/>
                          <a:cs typeface="Arial"/>
                          <a:sym typeface="Arial"/>
                        </a:rPr>
                      </a:br>
                      <a:r>
                        <a:rPr b="0" i="0" lang="en-US" sz="1200" u="none" cap="none" strike="noStrike">
                          <a:solidFill>
                            <a:srgbClr val="000000"/>
                          </a:solidFill>
                          <a:latin typeface="Arial"/>
                          <a:ea typeface="Arial"/>
                          <a:cs typeface="Arial"/>
                          <a:sym typeface="Arial"/>
                        </a:rPr>
                        <a:t>• Project areas may be large enough that multiple flights are needed</a:t>
                      </a:r>
                      <a:br>
                        <a:rPr b="0" i="0" lang="en-US" sz="1200" u="none" cap="none" strike="noStrike">
                          <a:solidFill>
                            <a:srgbClr val="000000"/>
                          </a:solidFill>
                          <a:latin typeface="Arial"/>
                          <a:ea typeface="Arial"/>
                          <a:cs typeface="Arial"/>
                          <a:sym typeface="Arial"/>
                        </a:rPr>
                      </a:br>
                      <a:r>
                        <a:rPr b="0" i="0" lang="en-US" sz="1200" u="none" cap="none" strike="noStrike">
                          <a:solidFill>
                            <a:srgbClr val="000000"/>
                          </a:solidFill>
                          <a:latin typeface="Arial"/>
                          <a:ea typeface="Arial"/>
                          <a:cs typeface="Arial"/>
                          <a:sym typeface="Arial"/>
                        </a:rPr>
                        <a:t>• Post processing of millions of raw data points can be time consuming</a:t>
                      </a:r>
                      <a:br>
                        <a:rPr b="0" i="0" lang="en-US" sz="1200" u="none" cap="none" strike="noStrike">
                          <a:solidFill>
                            <a:srgbClr val="000000"/>
                          </a:solidFill>
                          <a:latin typeface="Arial"/>
                          <a:ea typeface="Arial"/>
                          <a:cs typeface="Arial"/>
                          <a:sym typeface="Arial"/>
                        </a:rPr>
                      </a:br>
                      <a:r>
                        <a:rPr b="0" i="0" lang="en-US" sz="1200" u="none" cap="none" strike="noStrike">
                          <a:solidFill>
                            <a:srgbClr val="000000"/>
                          </a:solidFill>
                          <a:latin typeface="Arial"/>
                          <a:ea typeface="Arial"/>
                          <a:cs typeface="Arial"/>
                          <a:sym typeface="Arial"/>
                        </a:rPr>
                        <a:t>• Producing additional deliverables can delay the delivery schedule</a:t>
                      </a:r>
                      <a:endParaRPr/>
                    </a:p>
                    <a:p>
                      <a:pPr indent="-76200" lvl="0" marL="0"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 Leaf-on or leaf-off? (Example)</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6F2"/>
                    </a:solidFill>
                  </a:tcPr>
                </a:tc>
              </a:tr>
              <a:tr h="1539875">
                <a:tc>
                  <a:txBody>
                    <a:bodyPr/>
                    <a:lstStyle/>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Costs</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6F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Cost can vary depending on size of project, horizontal postings (point density), and project location. Cost may also increase based on additional product requests (i.e., DEMs, DTMs, contours, etc.), specific accuracy requirements, or licensing restrictions. </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Most current estimated: </a:t>
                      </a:r>
                      <a:endParaRPr/>
                    </a:p>
                    <a:p>
                      <a:pPr indent="-76200" lvl="1" marL="457200"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LiDAR: $1-$4/hectare  (1 hectare = ~2.5 acres) (640 acres = 1mi</a:t>
                      </a:r>
                      <a:r>
                        <a:rPr b="0" baseline="30000" i="0" lang="en-US" sz="1200" u="none" cap="none" strike="noStrike">
                          <a:solidFill>
                            <a:schemeClr val="dk1"/>
                          </a:solidFill>
                          <a:latin typeface="Arial"/>
                          <a:ea typeface="Arial"/>
                          <a:cs typeface="Arial"/>
                          <a:sym typeface="Arial"/>
                        </a:rPr>
                        <a:t>2</a:t>
                      </a:r>
                      <a:r>
                        <a:rPr b="0" i="0" lang="en-US" sz="1200" u="none" cap="none" strike="noStrike">
                          <a:solidFill>
                            <a:schemeClr val="dk1"/>
                          </a:solidFill>
                          <a:latin typeface="Arial"/>
                          <a:ea typeface="Arial"/>
                          <a:cs typeface="Arial"/>
                          <a:sym typeface="Arial"/>
                        </a:rPr>
                        <a:t>)</a:t>
                      </a:r>
                      <a:endParaRPr/>
                    </a:p>
                    <a:p>
                      <a:pPr indent="-76200" lvl="1" marL="457200"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Aerial photography: pennies/ hectare (slight difference in cost for non stereo vs. stereo)</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6F2"/>
                    </a:solidFill>
                  </a:tcPr>
                </a:tc>
              </a:tr>
              <a:tr h="1484300">
                <a:tc>
                  <a:txBody>
                    <a:bodyPr/>
                    <a:lstStyle/>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Formats</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6F2"/>
                    </a:solidFill>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Common LiDAR Data Exchange Format - .LAS Industry Initiative (ASPRS). The LAS file format is a public file format for the interchange of LiDAR data between vendors and customers. This binary file format is an alternative to proprietary systems or a generic ASCII file interchange system used by many companies. </a:t>
                      </a:r>
                      <a:endParaRPr/>
                    </a:p>
                    <a:p>
                      <a:pPr indent="-76200" lvl="1" marL="457200" marR="0" rtl="0" algn="l">
                        <a:lnSpc>
                          <a:spcPct val="100000"/>
                        </a:lnSpc>
                        <a:spcBef>
                          <a:spcPts val="0"/>
                        </a:spcBef>
                        <a:spcAft>
                          <a:spcPts val="0"/>
                        </a:spcAft>
                        <a:buClr>
                          <a:schemeClr val="dk1"/>
                        </a:buClr>
                        <a:buSzPts val="1200"/>
                        <a:buFont typeface="Arial"/>
                        <a:buChar char="•"/>
                      </a:pPr>
                      <a:r>
                        <a:rPr b="0" i="1" lang="en-US" sz="1200" u="none" cap="none" strike="noStrike">
                          <a:solidFill>
                            <a:schemeClr val="dk1"/>
                          </a:solidFill>
                          <a:latin typeface="Arial"/>
                          <a:ea typeface="Arial"/>
                          <a:cs typeface="Arial"/>
                          <a:sym typeface="Arial"/>
                        </a:rPr>
                        <a:t>Know &amp; understand the flight acquisition parameters</a:t>
                      </a:r>
                      <a:endParaRPr/>
                    </a:p>
                    <a:p>
                      <a:pPr indent="-76200" lvl="1" marL="457200" marR="0" rtl="0" algn="l">
                        <a:lnSpc>
                          <a:spcPct val="100000"/>
                        </a:lnSpc>
                        <a:spcBef>
                          <a:spcPts val="0"/>
                        </a:spcBef>
                        <a:spcAft>
                          <a:spcPts val="0"/>
                        </a:spcAft>
                        <a:buClr>
                          <a:schemeClr val="dk1"/>
                        </a:buClr>
                        <a:buSzPts val="1200"/>
                        <a:buFont typeface="Arial"/>
                        <a:buChar char="•"/>
                      </a:pPr>
                      <a:r>
                        <a:rPr b="0" i="1" lang="en-US" sz="1200" u="none" cap="none" strike="noStrike">
                          <a:solidFill>
                            <a:schemeClr val="dk1"/>
                          </a:solidFill>
                          <a:latin typeface="Arial"/>
                          <a:ea typeface="Arial"/>
                          <a:cs typeface="Arial"/>
                          <a:sym typeface="Arial"/>
                        </a:rPr>
                        <a:t>Always get the raw data (it can be reprocessed later with newer techniques/algorithms)</a:t>
                      </a:r>
                      <a:endParaRPr/>
                    </a:p>
                    <a:p>
                      <a:pPr indent="-76200" lvl="1" marL="457200" marR="0" rtl="0" algn="l">
                        <a:lnSpc>
                          <a:spcPct val="100000"/>
                        </a:lnSpc>
                        <a:spcBef>
                          <a:spcPts val="0"/>
                        </a:spcBef>
                        <a:spcAft>
                          <a:spcPts val="0"/>
                        </a:spcAft>
                        <a:buClr>
                          <a:schemeClr val="dk1"/>
                        </a:buClr>
                        <a:buSzPts val="1200"/>
                        <a:buFont typeface="Arial"/>
                        <a:buChar char="•"/>
                      </a:pPr>
                      <a:r>
                        <a:rPr b="0" i="1" lang="en-US" sz="1200" u="none" cap="none" strike="noStrike">
                          <a:solidFill>
                            <a:schemeClr val="dk1"/>
                          </a:solidFill>
                          <a:latin typeface="Arial"/>
                          <a:ea typeface="Arial"/>
                          <a:cs typeface="Arial"/>
                          <a:sym typeface="Arial"/>
                        </a:rPr>
                        <a:t>Get an intensity image </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6F2"/>
                    </a:solidFill>
                  </a:tcPr>
                </a:tc>
              </a:tr>
              <a:tr h="722300">
                <a:tc>
                  <a:txBody>
                    <a:bodyPr/>
                    <a:lstStyle/>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Projections</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6F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LiDAR data can be delivered in many different projections and datums. The national standard for vertical datum is the North American Vertical Datum (NAVD 88), and the national standard for horizontal datum is the North American Datum of 1983 (NAD 83).</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6F2"/>
                    </a:solidFill>
                  </a:tcPr>
                </a:tc>
              </a:tr>
              <a:tr h="519100">
                <a:tc>
                  <a:txBody>
                    <a:bodyPr/>
                    <a:lstStyle/>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Licensing</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6F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Licensing restrictions vary for each LiDAR service provider. Many providers do not have restrictions on their data products, but some companies do require licensing.</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CE6F2"/>
                    </a:solidFill>
                  </a:tcPr>
                </a:tc>
              </a:tr>
            </a:tbl>
          </a:graphicData>
        </a:graphic>
      </p:graphicFrame>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9"/>
          <p:cNvSpPr txBox="1"/>
          <p:nvPr>
            <p:ph type="title"/>
          </p:nvPr>
        </p:nvSpPr>
        <p:spPr>
          <a:xfrm>
            <a:off x="762000" y="228600"/>
            <a:ext cx="7467600" cy="762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B050"/>
              </a:buClr>
              <a:buSzPts val="3600"/>
              <a:buFont typeface="Arial"/>
              <a:buNone/>
            </a:pPr>
            <a:r>
              <a:rPr b="1" i="0" lang="en-US" sz="3600" u="none">
                <a:solidFill>
                  <a:srgbClr val="00B050"/>
                </a:solidFill>
                <a:latin typeface="Arial"/>
                <a:ea typeface="Arial"/>
                <a:cs typeface="Arial"/>
                <a:sym typeface="Arial"/>
              </a:rPr>
              <a:t>Leaf-on</a:t>
            </a:r>
            <a:r>
              <a:rPr b="1" i="0" lang="en-US" sz="3600" u="none">
                <a:solidFill>
                  <a:schemeClr val="dk1"/>
                </a:solidFill>
                <a:latin typeface="Arial"/>
                <a:ea typeface="Arial"/>
                <a:cs typeface="Arial"/>
                <a:sym typeface="Arial"/>
              </a:rPr>
              <a:t> vs. </a:t>
            </a:r>
            <a:r>
              <a:rPr b="1" i="0" lang="en-US" sz="3600" u="none">
                <a:solidFill>
                  <a:srgbClr val="E46C0A"/>
                </a:solidFill>
                <a:latin typeface="Arial"/>
                <a:ea typeface="Arial"/>
                <a:cs typeface="Arial"/>
                <a:sym typeface="Arial"/>
              </a:rPr>
              <a:t>leaf-off</a:t>
            </a:r>
            <a:endParaRPr/>
          </a:p>
        </p:txBody>
      </p:sp>
      <p:pic>
        <p:nvPicPr>
          <p:cNvPr descr="tree_cross_sections" id="279" name="Google Shape;279;p19"/>
          <p:cNvPicPr preferRelativeResize="0"/>
          <p:nvPr/>
        </p:nvPicPr>
        <p:blipFill rotWithShape="1">
          <a:blip r:embed="rId3">
            <a:alphaModFix/>
          </a:blip>
          <a:srcRect b="0" l="0" r="0" t="0"/>
          <a:stretch/>
        </p:blipFill>
        <p:spPr>
          <a:xfrm>
            <a:off x="1071562" y="914400"/>
            <a:ext cx="6853237" cy="4591050"/>
          </a:xfrm>
          <a:prstGeom prst="rect">
            <a:avLst/>
          </a:prstGeom>
          <a:noFill/>
          <a:ln>
            <a:noFill/>
          </a:ln>
        </p:spPr>
      </p:pic>
      <p:sp>
        <p:nvSpPr>
          <p:cNvPr id="280" name="Google Shape;280;p19"/>
          <p:cNvSpPr txBox="1"/>
          <p:nvPr/>
        </p:nvSpPr>
        <p:spPr>
          <a:xfrm>
            <a:off x="762000" y="5629275"/>
            <a:ext cx="8001000" cy="9159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Cross section of LIDAR data through a single </a:t>
            </a:r>
            <a:r>
              <a:rPr b="1" i="0" lang="en-US" sz="1800" u="sng">
                <a:solidFill>
                  <a:schemeClr val="dk1"/>
                </a:solidFill>
                <a:latin typeface="Arial"/>
                <a:ea typeface="Arial"/>
                <a:cs typeface="Arial"/>
                <a:sym typeface="Arial"/>
              </a:rPr>
              <a:t>deciduous tree (A)</a:t>
            </a:r>
            <a:r>
              <a:rPr b="0" i="0" lang="en-US" sz="1800" u="none">
                <a:solidFill>
                  <a:schemeClr val="dk1"/>
                </a:solidFill>
                <a:latin typeface="Arial"/>
                <a:ea typeface="Arial"/>
                <a:cs typeface="Arial"/>
                <a:sym typeface="Arial"/>
              </a:rPr>
              <a:t> and </a:t>
            </a:r>
            <a:r>
              <a:rPr b="1" i="0" lang="en-US" sz="1800" u="sng">
                <a:solidFill>
                  <a:schemeClr val="dk1"/>
                </a:solidFill>
                <a:latin typeface="Arial"/>
                <a:ea typeface="Arial"/>
                <a:cs typeface="Arial"/>
                <a:sym typeface="Arial"/>
              </a:rPr>
              <a:t>coniferous tree (B)</a:t>
            </a:r>
            <a:r>
              <a:rPr b="0" i="0" lang="en-US" sz="1800" u="none">
                <a:solidFill>
                  <a:schemeClr val="dk1"/>
                </a:solidFill>
                <a:latin typeface="Arial"/>
                <a:ea typeface="Arial"/>
                <a:cs typeface="Arial"/>
                <a:sym typeface="Arial"/>
              </a:rPr>
              <a:t> including bare-earth returns. The green dots represent leaf-on returns and the brown dots represent leaf-off returns</a:t>
            </a:r>
            <a:endParaRPr/>
          </a:p>
        </p:txBody>
      </p:sp>
      <p:sp>
        <p:nvSpPr>
          <p:cNvPr id="281" name="Google Shape;281;p19"/>
          <p:cNvSpPr txBox="1"/>
          <p:nvPr/>
        </p:nvSpPr>
        <p:spPr>
          <a:xfrm>
            <a:off x="609600" y="5116512"/>
            <a:ext cx="557212"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 </a:t>
            </a:r>
            <a:endParaRPr/>
          </a:p>
        </p:txBody>
      </p:sp>
      <p:sp>
        <p:nvSpPr>
          <p:cNvPr id="282" name="Google Shape;282;p19"/>
          <p:cNvSpPr txBox="1"/>
          <p:nvPr/>
        </p:nvSpPr>
        <p:spPr>
          <a:xfrm>
            <a:off x="7977187" y="5116512"/>
            <a:ext cx="557212"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(B) </a:t>
            </a:r>
            <a:endParaRP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
          <p:cNvSpPr txBox="1"/>
          <p:nvPr>
            <p:ph type="title"/>
          </p:nvPr>
        </p:nvSpPr>
        <p:spPr>
          <a:xfrm>
            <a:off x="457200" y="381000"/>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b="1" i="0" lang="en-US" sz="4400" u="none">
                <a:solidFill>
                  <a:schemeClr val="dk1"/>
                </a:solidFill>
                <a:latin typeface="Arial"/>
                <a:ea typeface="Arial"/>
                <a:cs typeface="Arial"/>
                <a:sym typeface="Arial"/>
              </a:rPr>
              <a:t>LiDAR: What and Why?</a:t>
            </a:r>
            <a:endParaRPr/>
          </a:p>
        </p:txBody>
      </p:sp>
      <p:sp>
        <p:nvSpPr>
          <p:cNvPr id="108" name="Google Shape;108;p2"/>
          <p:cNvSpPr txBox="1"/>
          <p:nvPr>
            <p:ph idx="1" type="body"/>
          </p:nvPr>
        </p:nvSpPr>
        <p:spPr>
          <a:xfrm>
            <a:off x="685800" y="1600200"/>
            <a:ext cx="7772400" cy="48307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Arial"/>
              <a:buChar char="•"/>
            </a:pPr>
            <a:r>
              <a:rPr b="0" i="0" lang="en-US" sz="3200" u="none" cap="none" strike="noStrike">
                <a:solidFill>
                  <a:schemeClr val="dk1"/>
                </a:solidFill>
                <a:latin typeface="Arial"/>
                <a:ea typeface="Arial"/>
                <a:cs typeface="Arial"/>
                <a:sym typeface="Arial"/>
              </a:rPr>
              <a:t>LiDAR stands for </a:t>
            </a:r>
            <a:r>
              <a:rPr b="0" i="0" lang="en-US" sz="3200" u="none" cap="none" strike="noStrike">
                <a:solidFill>
                  <a:srgbClr val="FF0000"/>
                </a:solidFill>
                <a:latin typeface="Arial"/>
                <a:ea typeface="Arial"/>
                <a:cs typeface="Arial"/>
                <a:sym typeface="Arial"/>
              </a:rPr>
              <a:t>Light Detection and Ranging</a:t>
            </a:r>
            <a:r>
              <a:rPr b="0" i="0" lang="en-US" sz="3200" u="none" cap="none" strike="noStrike">
                <a:solidFill>
                  <a:schemeClr val="dk1"/>
                </a:solidFill>
                <a:latin typeface="Arial"/>
                <a:ea typeface="Arial"/>
                <a:cs typeface="Arial"/>
                <a:sym typeface="Arial"/>
              </a:rPr>
              <a:t>, commonly known as </a:t>
            </a:r>
            <a:r>
              <a:rPr b="1" i="1" lang="en-US" sz="3200" u="none" cap="none" strike="noStrike">
                <a:solidFill>
                  <a:schemeClr val="dk1"/>
                </a:solidFill>
                <a:latin typeface="Arial"/>
                <a:ea typeface="Arial"/>
                <a:cs typeface="Arial"/>
                <a:sym typeface="Arial"/>
              </a:rPr>
              <a:t>Laser Radar</a:t>
            </a:r>
            <a:endParaRPr/>
          </a:p>
          <a:p>
            <a:pPr indent="-342900" lvl="0" marL="342900" marR="0" rtl="0" algn="l">
              <a:lnSpc>
                <a:spcPct val="100000"/>
              </a:lnSpc>
              <a:spcBef>
                <a:spcPts val="160"/>
              </a:spcBef>
              <a:spcAft>
                <a:spcPts val="0"/>
              </a:spcAft>
              <a:buClr>
                <a:schemeClr val="dk1"/>
              </a:buClr>
              <a:buSzPts val="800"/>
              <a:buFont typeface="Arial"/>
              <a:buNone/>
            </a:pPr>
            <a:r>
              <a:t/>
            </a:r>
            <a:endParaRPr b="1" i="1" sz="800" u="none" cap="none" strike="noStrike">
              <a:solidFill>
                <a:schemeClr val="dk1"/>
              </a:solidFill>
              <a:latin typeface="Arial"/>
              <a:ea typeface="Arial"/>
              <a:cs typeface="Arial"/>
              <a:sym typeface="Arial"/>
            </a:endParaRPr>
          </a:p>
          <a:p>
            <a:pPr indent="-342900" lvl="0" marL="342900" marR="0" rtl="0" algn="l">
              <a:lnSpc>
                <a:spcPct val="100000"/>
              </a:lnSpc>
              <a:spcBef>
                <a:spcPts val="640"/>
              </a:spcBef>
              <a:spcAft>
                <a:spcPts val="0"/>
              </a:spcAft>
              <a:buClr>
                <a:schemeClr val="dk1"/>
              </a:buClr>
              <a:buSzPts val="3200"/>
              <a:buFont typeface="Arial"/>
              <a:buChar char="•"/>
            </a:pPr>
            <a:r>
              <a:rPr b="0" i="0" lang="en-US" sz="3200" u="none" cap="none" strike="noStrike">
                <a:solidFill>
                  <a:schemeClr val="dk1"/>
                </a:solidFill>
                <a:latin typeface="Arial"/>
                <a:ea typeface="Arial"/>
                <a:cs typeface="Arial"/>
                <a:sym typeface="Arial"/>
              </a:rPr>
              <a:t>LiDAR is not only replacing conventional sensors, but also creating new methods with unique properties that could not be achieved before</a:t>
            </a:r>
            <a:endParaRPr/>
          </a:p>
          <a:p>
            <a:pPr indent="-342900" lvl="0" marL="342900" marR="0" rtl="0" algn="l">
              <a:lnSpc>
                <a:spcPct val="100000"/>
              </a:lnSpc>
              <a:spcBef>
                <a:spcPts val="160"/>
              </a:spcBef>
              <a:spcAft>
                <a:spcPts val="0"/>
              </a:spcAft>
              <a:buClr>
                <a:schemeClr val="dk1"/>
              </a:buClr>
              <a:buSzPts val="800"/>
              <a:buFont typeface="Arial"/>
              <a:buNone/>
            </a:pPr>
            <a:r>
              <a:t/>
            </a:r>
            <a:endParaRPr b="0" i="0" sz="800" u="none" cap="none" strike="noStrike">
              <a:solidFill>
                <a:schemeClr val="dk1"/>
              </a:solidFill>
              <a:latin typeface="Arial"/>
              <a:ea typeface="Arial"/>
              <a:cs typeface="Arial"/>
              <a:sym typeface="Arial"/>
            </a:endParaRPr>
          </a:p>
          <a:p>
            <a:pPr indent="-342900" lvl="0" marL="342900" marR="0" rtl="0" algn="l">
              <a:lnSpc>
                <a:spcPct val="100000"/>
              </a:lnSpc>
              <a:spcBef>
                <a:spcPts val="640"/>
              </a:spcBef>
              <a:spcAft>
                <a:spcPts val="0"/>
              </a:spcAft>
              <a:buClr>
                <a:schemeClr val="dk1"/>
              </a:buClr>
              <a:buSzPts val="3200"/>
              <a:buFont typeface="Arial"/>
              <a:buChar char="•"/>
            </a:pPr>
            <a:r>
              <a:rPr b="1" i="0" lang="en-US" sz="3200" u="none" cap="none" strike="noStrike">
                <a:solidFill>
                  <a:schemeClr val="dk1"/>
                </a:solidFill>
                <a:latin typeface="Arial"/>
                <a:ea typeface="Arial"/>
                <a:cs typeface="Arial"/>
                <a:sym typeface="Arial"/>
              </a:rPr>
              <a:t>Discrete LiDAR</a:t>
            </a:r>
            <a:endParaRPr b="0" i="0" sz="3200" u="none" cap="none" strike="noStrike">
              <a:solidFill>
                <a:schemeClr val="dk1"/>
              </a:solidFill>
              <a:latin typeface="Arial"/>
              <a:ea typeface="Arial"/>
              <a:cs typeface="Arial"/>
              <a:sym typeface="Arial"/>
            </a:endParaRPr>
          </a:p>
          <a:p>
            <a:pPr indent="-139700" lvl="0" marL="342900" marR="0" rtl="0" algn="l">
              <a:spcBef>
                <a:spcPts val="640"/>
              </a:spcBef>
              <a:spcAft>
                <a:spcPts val="0"/>
              </a:spcAft>
              <a:buClr>
                <a:schemeClr val="dk1"/>
              </a:buClr>
              <a:buSzPts val="3200"/>
              <a:buFont typeface="Arial"/>
              <a:buNone/>
            </a:pPr>
            <a:r>
              <a:t/>
            </a:r>
            <a:endParaRPr b="0" i="0" sz="3200" u="none">
              <a:solidFill>
                <a:schemeClr val="dk1"/>
              </a:solidFill>
              <a:latin typeface="Arial"/>
              <a:ea typeface="Arial"/>
              <a:cs typeface="Arial"/>
              <a:sym typeface="Arial"/>
            </a:endParaRP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0"/>
          <p:cNvSpPr txBox="1"/>
          <p:nvPr>
            <p:ph type="title"/>
          </p:nvPr>
        </p:nvSpPr>
        <p:spPr>
          <a:xfrm>
            <a:off x="457200" y="0"/>
            <a:ext cx="8229600" cy="5635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2400"/>
              <a:buFont typeface="Arial"/>
              <a:buNone/>
            </a:pPr>
            <a:r>
              <a:rPr b="1" i="0" lang="en-US" sz="2400" u="sng">
                <a:solidFill>
                  <a:schemeClr val="dk1"/>
                </a:solidFill>
                <a:latin typeface="Arial"/>
                <a:ea typeface="Arial"/>
                <a:cs typeface="Arial"/>
                <a:sym typeface="Arial"/>
              </a:rPr>
              <a:t>What are some of the LIDAR data products available?</a:t>
            </a:r>
            <a:endParaRPr/>
          </a:p>
        </p:txBody>
      </p:sp>
      <p:sp>
        <p:nvSpPr>
          <p:cNvPr id="289" name="Google Shape;289;p20"/>
          <p:cNvSpPr txBox="1"/>
          <p:nvPr>
            <p:ph idx="1" type="body"/>
          </p:nvPr>
        </p:nvSpPr>
        <p:spPr>
          <a:xfrm>
            <a:off x="457200" y="533400"/>
            <a:ext cx="8229600" cy="6324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Digital Ortho-Rectified Imagery</a:t>
            </a:r>
            <a:endParaRPr/>
          </a:p>
          <a:p>
            <a:pPr indent="-342900" lvl="0" marL="342900" marR="0" rtl="0" algn="l">
              <a:lnSpc>
                <a:spcPct val="100000"/>
              </a:lnSpc>
              <a:spcBef>
                <a:spcPts val="36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Some LiDAR providers collect digital color or black-and-white ortho-rectified imagery simultaneously with the collection of point data. Imagery is collected either from digital cameras or digital video cameras and can be mosaiced. </a:t>
            </a:r>
            <a:r>
              <a:rPr b="0" i="1" lang="en-US" sz="1800" u="none">
                <a:solidFill>
                  <a:schemeClr val="dk1"/>
                </a:solidFill>
                <a:latin typeface="Arial"/>
                <a:ea typeface="Arial"/>
                <a:cs typeface="Arial"/>
                <a:sym typeface="Arial"/>
              </a:rPr>
              <a:t>Resolution is typically 1m</a:t>
            </a:r>
            <a:r>
              <a:rPr b="1" i="0" lang="en-US" sz="1800" u="none">
                <a:solidFill>
                  <a:schemeClr val="dk1"/>
                </a:solidFill>
                <a:latin typeface="Arial"/>
                <a:ea typeface="Arial"/>
                <a:cs typeface="Arial"/>
                <a:sym typeface="Arial"/>
              </a:rPr>
              <a:t>.</a:t>
            </a:r>
            <a:endParaRPr/>
          </a:p>
          <a:p>
            <a:pPr indent="-342900" lvl="0" marL="342900" marR="0" rtl="0" algn="l">
              <a:lnSpc>
                <a:spcPct val="100000"/>
              </a:lnSpc>
              <a:spcBef>
                <a:spcPts val="36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Intensity Return Images</a:t>
            </a:r>
            <a:endParaRPr/>
          </a:p>
          <a:p>
            <a:pPr indent="-342900" lvl="0" marL="342900" marR="0" rtl="0" algn="l">
              <a:lnSpc>
                <a:spcPct val="100000"/>
              </a:lnSpc>
              <a:spcBef>
                <a:spcPts val="36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Images may be derived from intensity values returned by each laser pulse. The intensity values can be displayed as a gray scale image.</a:t>
            </a:r>
            <a:endParaRPr/>
          </a:p>
          <a:p>
            <a:pPr indent="-342900" lvl="0" marL="342900" marR="0" rtl="0" algn="l">
              <a:lnSpc>
                <a:spcPct val="100000"/>
              </a:lnSpc>
              <a:spcBef>
                <a:spcPts val="36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LIDAR Derived Products</a:t>
            </a:r>
            <a:endParaRPr/>
          </a:p>
          <a:p>
            <a:pPr indent="-342900" lvl="0" marL="342900" marR="0" rtl="0" algn="l">
              <a:lnSpc>
                <a:spcPct val="100000"/>
              </a:lnSpc>
              <a:spcBef>
                <a:spcPts val="36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Topographic LiDAR systems produce surface elevation x, y, z coordinate data points. There are many products that can be derived from raw point data. Most LiDAR providers can derive these products upon request:</a:t>
            </a:r>
            <a:endParaRPr/>
          </a:p>
          <a:p>
            <a:pPr indent="-285750" lvl="1" marL="742950" marR="0" rtl="0" algn="l">
              <a:lnSpc>
                <a:spcPct val="10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Digital Elevation Models (DEMs) </a:t>
            </a:r>
            <a:endParaRPr/>
          </a:p>
          <a:p>
            <a:pPr indent="-285750" lvl="1" marL="742950" marR="0" rtl="0" algn="l">
              <a:lnSpc>
                <a:spcPct val="10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Digital Terrain Models (DTMs) (bald-earth elevation data) </a:t>
            </a:r>
            <a:endParaRPr/>
          </a:p>
          <a:p>
            <a:pPr indent="-285750" lvl="1" marL="742950" marR="0" rtl="0" algn="l">
              <a:lnSpc>
                <a:spcPct val="10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Triangulated Irregular Networks (TINs) </a:t>
            </a:r>
            <a:endParaRPr/>
          </a:p>
          <a:p>
            <a:pPr indent="-285750" lvl="1" marL="742950" marR="0" rtl="0" algn="l">
              <a:lnSpc>
                <a:spcPct val="10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Breaklines - a line representing a feature that you wish to preserve in a TIN (example: stream or ridge)</a:t>
            </a:r>
            <a:endParaRPr/>
          </a:p>
          <a:p>
            <a:pPr indent="-285750" lvl="1" marL="742950" marR="0" rtl="0" algn="l">
              <a:lnSpc>
                <a:spcPct val="10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Contours </a:t>
            </a:r>
            <a:endParaRPr/>
          </a:p>
          <a:p>
            <a:pPr indent="-285750" lvl="1" marL="742950" marR="0" rtl="0" algn="l">
              <a:lnSpc>
                <a:spcPct val="10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Shaded Relief </a:t>
            </a:r>
            <a:endParaRPr/>
          </a:p>
          <a:p>
            <a:pPr indent="-285750" lvl="1" marL="742950" marR="0" rtl="0" algn="l">
              <a:lnSpc>
                <a:spcPct val="10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Slope &amp; Aspect </a:t>
            </a:r>
            <a:endParaRPr/>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1"/>
          <p:cNvSpPr txBox="1"/>
          <p:nvPr>
            <p:ph type="ctrTitle"/>
          </p:nvPr>
        </p:nvSpPr>
        <p:spPr>
          <a:xfrm>
            <a:off x="685800" y="609600"/>
            <a:ext cx="7772400" cy="5791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Arial"/>
              <a:buNone/>
            </a:pPr>
            <a:r>
              <a:rPr b="0" i="0" lang="en-US" sz="4000" u="none">
                <a:solidFill>
                  <a:schemeClr val="dk1"/>
                </a:solidFill>
                <a:latin typeface="Arial"/>
                <a:ea typeface="Arial"/>
                <a:cs typeface="Arial"/>
                <a:sym typeface="Arial"/>
              </a:rPr>
              <a:t>LiDAR Fundamentals: Part Two</a:t>
            </a:r>
            <a:br>
              <a:rPr b="0" i="0" lang="en-US" sz="1000" u="none">
                <a:solidFill>
                  <a:schemeClr val="dk1"/>
                </a:solidFill>
                <a:latin typeface="Arial"/>
                <a:ea typeface="Arial"/>
                <a:cs typeface="Arial"/>
                <a:sym typeface="Arial"/>
              </a:rPr>
            </a:br>
            <a:r>
              <a:rPr b="0" i="0" lang="en-US" sz="2400" u="none">
                <a:solidFill>
                  <a:schemeClr val="dk1"/>
                </a:solidFill>
                <a:latin typeface="Arial"/>
                <a:ea typeface="Arial"/>
                <a:cs typeface="Arial"/>
                <a:sym typeface="Arial"/>
              </a:rPr>
              <a:t>L. Monika Moskal, PhD</a:t>
            </a:r>
            <a:br>
              <a:rPr b="0" i="0" lang="en-US" sz="1200" u="none">
                <a:solidFill>
                  <a:schemeClr val="dk1"/>
                </a:solidFill>
                <a:latin typeface="Arial"/>
                <a:ea typeface="Arial"/>
                <a:cs typeface="Arial"/>
                <a:sym typeface="Arial"/>
              </a:rPr>
            </a:br>
            <a:r>
              <a:rPr b="0" i="0" lang="en-US" sz="1200" u="none">
                <a:solidFill>
                  <a:schemeClr val="dk1"/>
                </a:solidFill>
                <a:latin typeface="Arial"/>
                <a:ea typeface="Arial"/>
                <a:cs typeface="Arial"/>
                <a:sym typeface="Arial"/>
              </a:rPr>
              <a:t>Assistant Professor - Remote Sensing &amp; Biospatial Analysis</a:t>
            </a:r>
            <a:br>
              <a:rPr b="0" i="0" lang="en-US" sz="1200" u="none">
                <a:solidFill>
                  <a:schemeClr val="dk1"/>
                </a:solidFill>
                <a:latin typeface="Arial"/>
                <a:ea typeface="Arial"/>
                <a:cs typeface="Arial"/>
                <a:sym typeface="Arial"/>
              </a:rPr>
            </a:br>
            <a:r>
              <a:rPr b="0" i="0" lang="en-US" sz="1200" u="none">
                <a:solidFill>
                  <a:schemeClr val="dk1"/>
                </a:solidFill>
                <a:latin typeface="Arial"/>
                <a:ea typeface="Arial"/>
                <a:cs typeface="Arial"/>
                <a:sym typeface="Arial"/>
              </a:rPr>
              <a:t>College of Forest Resources &amp; Precision Forestry Cooperative</a:t>
            </a:r>
            <a:br>
              <a:rPr b="0" i="0" lang="en-US" sz="1200" u="none">
                <a:solidFill>
                  <a:schemeClr val="dk1"/>
                </a:solidFill>
                <a:latin typeface="Arial"/>
                <a:ea typeface="Arial"/>
                <a:cs typeface="Arial"/>
                <a:sym typeface="Arial"/>
              </a:rPr>
            </a:br>
            <a:r>
              <a:rPr b="0" i="0" lang="en-US" sz="1200" u="none">
                <a:solidFill>
                  <a:schemeClr val="dk1"/>
                </a:solidFill>
                <a:latin typeface="Arial"/>
                <a:ea typeface="Arial"/>
                <a:cs typeface="Arial"/>
                <a:sym typeface="Arial"/>
              </a:rPr>
              <a:t>University of Washington</a:t>
            </a:r>
            <a:br>
              <a:rPr b="0" i="0" lang="en-US" sz="12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br>
              <a:rPr b="0" i="0" lang="en-US" sz="1000" u="none">
                <a:solidFill>
                  <a:schemeClr val="dk1"/>
                </a:solidFill>
                <a:latin typeface="Arial"/>
                <a:ea typeface="Arial"/>
                <a:cs typeface="Arial"/>
                <a:sym typeface="Arial"/>
              </a:rPr>
            </a:br>
            <a:r>
              <a:rPr b="0" i="0" lang="en-US" sz="1000" u="none">
                <a:solidFill>
                  <a:schemeClr val="dk1"/>
                </a:solidFill>
                <a:latin typeface="Arial"/>
                <a:ea typeface="Arial"/>
                <a:cs typeface="Arial"/>
                <a:sym typeface="Arial"/>
              </a:rPr>
              <a:t>Workshop on Site-scale Applications of LiDAR on Forest Lands in Washington</a:t>
            </a:r>
            <a:br>
              <a:rPr b="0" i="0" lang="en-US" sz="1000" u="none">
                <a:solidFill>
                  <a:schemeClr val="dk1"/>
                </a:solidFill>
                <a:latin typeface="Arial"/>
                <a:ea typeface="Arial"/>
                <a:cs typeface="Arial"/>
                <a:sym typeface="Arial"/>
              </a:rPr>
            </a:br>
            <a:r>
              <a:rPr b="0" i="0" lang="en-US" sz="1000" u="none">
                <a:solidFill>
                  <a:schemeClr val="dk1"/>
                </a:solidFill>
                <a:latin typeface="Arial"/>
                <a:ea typeface="Arial"/>
                <a:cs typeface="Arial"/>
                <a:sym typeface="Arial"/>
              </a:rPr>
              <a:t>Center for Urban Horticulture, UW </a:t>
            </a:r>
            <a:br>
              <a:rPr b="0" i="0" lang="en-US" sz="1000" u="none">
                <a:solidFill>
                  <a:schemeClr val="dk1"/>
                </a:solidFill>
                <a:latin typeface="Arial"/>
                <a:ea typeface="Arial"/>
                <a:cs typeface="Arial"/>
                <a:sym typeface="Arial"/>
              </a:rPr>
            </a:br>
            <a:r>
              <a:rPr b="0" i="0" lang="en-US" sz="1000" u="none">
                <a:solidFill>
                  <a:schemeClr val="dk1"/>
                </a:solidFill>
                <a:latin typeface="Arial"/>
                <a:ea typeface="Arial"/>
                <a:cs typeface="Arial"/>
                <a:sym typeface="Arial"/>
              </a:rPr>
              <a:t>Thursday, January 3, 2008</a:t>
            </a:r>
            <a:br>
              <a:rPr b="0" i="0" lang="en-US" sz="1000" u="none">
                <a:solidFill>
                  <a:schemeClr val="dk1"/>
                </a:solidFill>
                <a:latin typeface="Arial"/>
                <a:ea typeface="Arial"/>
                <a:cs typeface="Arial"/>
                <a:sym typeface="Arial"/>
              </a:rPr>
            </a:br>
            <a:endParaRPr/>
          </a:p>
        </p:txBody>
      </p:sp>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2"/>
          <p:cNvSpPr txBox="1"/>
          <p:nvPr/>
        </p:nvSpPr>
        <p:spPr>
          <a:xfrm>
            <a:off x="0" y="0"/>
            <a:ext cx="9144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02" name="Google Shape;302;p22"/>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dk1"/>
              </a:solidFill>
              <a:latin typeface="Calibri"/>
              <a:ea typeface="Calibri"/>
              <a:cs typeface="Calibri"/>
              <a:sym typeface="Calibri"/>
            </a:endParaRPr>
          </a:p>
        </p:txBody>
      </p:sp>
      <p:sp>
        <p:nvSpPr>
          <p:cNvPr id="303" name="Google Shape;303;p22"/>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p:txBody>
      </p:sp>
      <p:pic>
        <p:nvPicPr>
          <p:cNvPr descr="E:\videos\lidar\good\terrain_with_trees.bmp" id="304" name="Google Shape;304;p22"/>
          <p:cNvPicPr preferRelativeResize="0"/>
          <p:nvPr/>
        </p:nvPicPr>
        <p:blipFill rotWithShape="1">
          <a:blip r:embed="rId3">
            <a:alphaModFix/>
          </a:blip>
          <a:srcRect b="0" l="0" r="0" t="0"/>
          <a:stretch/>
        </p:blipFill>
        <p:spPr>
          <a:xfrm>
            <a:off x="0" y="274637"/>
            <a:ext cx="9144000" cy="6126162"/>
          </a:xfrm>
          <a:prstGeom prst="rect">
            <a:avLst/>
          </a:prstGeom>
          <a:noFill/>
          <a:ln>
            <a:noFill/>
          </a:ln>
        </p:spPr>
      </p:pic>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3"/>
          <p:cNvSpPr txBox="1"/>
          <p:nvPr/>
        </p:nvSpPr>
        <p:spPr>
          <a:xfrm>
            <a:off x="0" y="0"/>
            <a:ext cx="9144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11" name="Google Shape;311;p23"/>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dk1"/>
              </a:solidFill>
              <a:latin typeface="Calibri"/>
              <a:ea typeface="Calibri"/>
              <a:cs typeface="Calibri"/>
              <a:sym typeface="Calibri"/>
            </a:endParaRPr>
          </a:p>
        </p:txBody>
      </p:sp>
      <p:sp>
        <p:nvSpPr>
          <p:cNvPr id="312" name="Google Shape;312;p23"/>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p:txBody>
      </p:sp>
      <p:pic>
        <p:nvPicPr>
          <p:cNvPr descr="E:\videos\lidar\good\terrain_only.bmp" id="313" name="Google Shape;313;p23"/>
          <p:cNvPicPr preferRelativeResize="0"/>
          <p:nvPr/>
        </p:nvPicPr>
        <p:blipFill rotWithShape="1">
          <a:blip r:embed="rId3">
            <a:alphaModFix/>
          </a:blip>
          <a:srcRect b="0" l="0" r="0" t="0"/>
          <a:stretch/>
        </p:blipFill>
        <p:spPr>
          <a:xfrm>
            <a:off x="0" y="274637"/>
            <a:ext cx="9144000" cy="6126162"/>
          </a:xfrm>
          <a:prstGeom prst="rect">
            <a:avLst/>
          </a:prstGeom>
          <a:noFill/>
          <a:ln>
            <a:noFill/>
          </a:ln>
        </p:spPr>
      </p:pic>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4"/>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b="1" i="0" lang="en-US" sz="4400" u="none">
                <a:solidFill>
                  <a:schemeClr val="dk1"/>
                </a:solidFill>
                <a:latin typeface="Arial"/>
                <a:ea typeface="Arial"/>
                <a:cs typeface="Arial"/>
                <a:sym typeface="Arial"/>
              </a:rPr>
              <a:t>Sources of Error</a:t>
            </a:r>
            <a:endParaRPr/>
          </a:p>
        </p:txBody>
      </p:sp>
      <p:sp>
        <p:nvSpPr>
          <p:cNvPr id="320" name="Google Shape;320;p24"/>
          <p:cNvSpPr txBox="1"/>
          <p:nvPr>
            <p:ph idx="1" type="body"/>
          </p:nvPr>
        </p:nvSpPr>
        <p:spPr>
          <a:xfrm>
            <a:off x="1828800" y="1676400"/>
            <a:ext cx="54864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Arial"/>
              <a:buChar char="•"/>
            </a:pPr>
            <a:r>
              <a:rPr b="0" i="0" lang="en-US" sz="3200" u="none">
                <a:solidFill>
                  <a:schemeClr val="dk1"/>
                </a:solidFill>
                <a:latin typeface="Arial"/>
                <a:ea typeface="Arial"/>
                <a:cs typeface="Arial"/>
                <a:sym typeface="Arial"/>
              </a:rPr>
              <a:t>Acquisition</a:t>
            </a:r>
            <a:endParaRPr/>
          </a:p>
          <a:p>
            <a:pPr indent="-342900" lvl="0" marL="342900" marR="0" rtl="0" algn="l">
              <a:lnSpc>
                <a:spcPct val="100000"/>
              </a:lnSpc>
              <a:spcBef>
                <a:spcPts val="640"/>
              </a:spcBef>
              <a:spcAft>
                <a:spcPts val="0"/>
              </a:spcAft>
              <a:buClr>
                <a:schemeClr val="dk1"/>
              </a:buClr>
              <a:buSzPts val="3200"/>
              <a:buFont typeface="Arial"/>
              <a:buChar char="•"/>
            </a:pPr>
            <a:r>
              <a:rPr b="0" i="0" lang="en-US" sz="3200" u="none">
                <a:solidFill>
                  <a:schemeClr val="dk1"/>
                </a:solidFill>
                <a:latin typeface="Arial"/>
                <a:ea typeface="Arial"/>
                <a:cs typeface="Arial"/>
                <a:sym typeface="Arial"/>
              </a:rPr>
              <a:t>Processing</a:t>
            </a:r>
            <a:endParaRPr/>
          </a:p>
          <a:p>
            <a:pPr indent="-285750" lvl="1" marL="742950" marR="0" rtl="0" algn="l">
              <a:lnSpc>
                <a:spcPct val="100000"/>
              </a:lnSpc>
              <a:spcBef>
                <a:spcPts val="56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Strip adjustment</a:t>
            </a:r>
            <a:endParaRPr/>
          </a:p>
          <a:p>
            <a:pPr indent="-285750" lvl="1" marL="742950" marR="0" rtl="0" algn="l">
              <a:lnSpc>
                <a:spcPct val="100000"/>
              </a:lnSpc>
              <a:spcBef>
                <a:spcPts val="56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Selecting ground points</a:t>
            </a:r>
            <a:endParaRPr/>
          </a:p>
          <a:p>
            <a:pPr indent="-285750" lvl="1" marL="742950" marR="0" rtl="0" algn="l">
              <a:lnSpc>
                <a:spcPct val="100000"/>
              </a:lnSpc>
              <a:spcBef>
                <a:spcPts val="56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Thinning</a:t>
            </a:r>
            <a:endParaRPr/>
          </a:p>
          <a:p>
            <a:pPr indent="-342900" lvl="0" marL="342900" marR="0" rtl="0" algn="l">
              <a:lnSpc>
                <a:spcPct val="100000"/>
              </a:lnSpc>
              <a:spcBef>
                <a:spcPts val="640"/>
              </a:spcBef>
              <a:spcAft>
                <a:spcPts val="0"/>
              </a:spcAft>
              <a:buClr>
                <a:schemeClr val="dk1"/>
              </a:buClr>
              <a:buSzPts val="3200"/>
              <a:buFont typeface="Arial"/>
              <a:buChar char="•"/>
            </a:pPr>
            <a:r>
              <a:rPr b="0" i="0" lang="en-US" sz="3200" u="none">
                <a:solidFill>
                  <a:schemeClr val="dk1"/>
                </a:solidFill>
                <a:latin typeface="Arial"/>
                <a:ea typeface="Arial"/>
                <a:cs typeface="Arial"/>
                <a:sym typeface="Arial"/>
              </a:rPr>
              <a:t>Interpolation</a:t>
            </a:r>
            <a:endParaRPr/>
          </a:p>
          <a:p>
            <a:pPr indent="-342900" lvl="0" marL="342900" marR="0" rtl="0" algn="l">
              <a:lnSpc>
                <a:spcPct val="100000"/>
              </a:lnSpc>
              <a:spcBef>
                <a:spcPts val="640"/>
              </a:spcBef>
              <a:spcAft>
                <a:spcPts val="0"/>
              </a:spcAft>
              <a:buClr>
                <a:schemeClr val="dk1"/>
              </a:buClr>
              <a:buSzPts val="3200"/>
              <a:buFont typeface="Arial"/>
              <a:buChar char="•"/>
            </a:pPr>
            <a:r>
              <a:rPr b="0" i="0" lang="en-US" sz="3200" u="none">
                <a:solidFill>
                  <a:schemeClr val="dk1"/>
                </a:solidFill>
                <a:latin typeface="Arial"/>
                <a:ea typeface="Arial"/>
                <a:cs typeface="Arial"/>
                <a:sym typeface="Arial"/>
              </a:rPr>
              <a:t>Analysis/Visualization</a:t>
            </a:r>
            <a:endParaRPr/>
          </a:p>
          <a:p>
            <a:pPr indent="-139700" lvl="0" marL="342900" marR="0" rtl="0" algn="l">
              <a:spcBef>
                <a:spcPts val="640"/>
              </a:spcBef>
              <a:spcAft>
                <a:spcPts val="0"/>
              </a:spcAft>
              <a:buClr>
                <a:schemeClr val="dk1"/>
              </a:buClr>
              <a:buSzPts val="3200"/>
              <a:buFont typeface="Arial"/>
              <a:buNone/>
            </a:pPr>
            <a:r>
              <a:t/>
            </a:r>
            <a:endParaRPr b="0" i="0" sz="3200" u="none">
              <a:solidFill>
                <a:schemeClr val="dk1"/>
              </a:solidFill>
              <a:latin typeface="Arial"/>
              <a:ea typeface="Arial"/>
              <a:cs typeface="Arial"/>
              <a:sym typeface="Arial"/>
            </a:endParaRPr>
          </a:p>
        </p:txBody>
      </p:sp>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5"/>
          <p:cNvSpPr txBox="1"/>
          <p:nvPr>
            <p:ph type="title"/>
          </p:nvPr>
        </p:nvSpPr>
        <p:spPr>
          <a:xfrm>
            <a:off x="457200" y="274637"/>
            <a:ext cx="8229600" cy="7159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600"/>
              <a:buFont typeface="Arial"/>
              <a:buNone/>
            </a:pPr>
            <a:r>
              <a:rPr b="1" i="0" lang="en-US" sz="3600" u="none">
                <a:solidFill>
                  <a:schemeClr val="dk1"/>
                </a:solidFill>
                <a:latin typeface="Arial"/>
                <a:ea typeface="Arial"/>
                <a:cs typeface="Arial"/>
                <a:sym typeface="Arial"/>
              </a:rPr>
              <a:t>Acquisition Scan Angle</a:t>
            </a:r>
            <a:endParaRPr/>
          </a:p>
        </p:txBody>
      </p:sp>
      <p:sp>
        <p:nvSpPr>
          <p:cNvPr id="327" name="Google Shape;327;p25"/>
          <p:cNvSpPr txBox="1"/>
          <p:nvPr>
            <p:ph idx="1" type="body"/>
          </p:nvPr>
        </p:nvSpPr>
        <p:spPr>
          <a:xfrm>
            <a:off x="457200" y="1600200"/>
            <a:ext cx="4038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LiDAR data should be acquired within 18º of nadir as above this angle the LiDAR footprint can become highly distorted</a:t>
            </a:r>
            <a:endParaRPr/>
          </a:p>
          <a:p>
            <a:pPr indent="-342900" lvl="0" marL="342900" marR="0" rtl="0" algn="l">
              <a:lnSpc>
                <a:spcPct val="100000"/>
              </a:lnSpc>
              <a:spcBef>
                <a:spcPts val="48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Complex terrain can exascerbate the problem</a:t>
            </a:r>
            <a:br>
              <a:rPr b="0" i="0" lang="en-US" sz="2400" u="none">
                <a:solidFill>
                  <a:schemeClr val="dk1"/>
                </a:solidFill>
                <a:latin typeface="Arial"/>
                <a:ea typeface="Arial"/>
                <a:cs typeface="Arial"/>
                <a:sym typeface="Arial"/>
              </a:rPr>
            </a:br>
            <a:endParaRPr/>
          </a:p>
        </p:txBody>
      </p:sp>
      <p:pic>
        <p:nvPicPr>
          <p:cNvPr descr="http://www.cnrhome.uidaho.edu/webedit/sites/433/images/regional_lidar/scan%20angle2.jpg" id="328" name="Google Shape;328;p25"/>
          <p:cNvPicPr preferRelativeResize="0"/>
          <p:nvPr/>
        </p:nvPicPr>
        <p:blipFill rotWithShape="1">
          <a:blip r:embed="rId3">
            <a:alphaModFix/>
          </a:blip>
          <a:srcRect b="0" l="0" r="0" t="0"/>
          <a:stretch/>
        </p:blipFill>
        <p:spPr>
          <a:xfrm>
            <a:off x="4343400" y="1370012"/>
            <a:ext cx="4495800" cy="3384550"/>
          </a:xfrm>
          <a:prstGeom prst="rect">
            <a:avLst/>
          </a:prstGeom>
          <a:noFill/>
          <a:ln>
            <a:noFill/>
          </a:ln>
        </p:spPr>
      </p:pic>
      <p:pic>
        <p:nvPicPr>
          <p:cNvPr descr="http://www.cnrhome.uidaho.edu/webedit/sites/433/images/regional_lidar/slope.jpg" id="329" name="Google Shape;329;p25"/>
          <p:cNvPicPr preferRelativeResize="0"/>
          <p:nvPr/>
        </p:nvPicPr>
        <p:blipFill rotWithShape="1">
          <a:blip r:embed="rId4">
            <a:alphaModFix/>
          </a:blip>
          <a:srcRect b="0" l="0" r="0" t="0"/>
          <a:stretch/>
        </p:blipFill>
        <p:spPr>
          <a:xfrm>
            <a:off x="5257800" y="4946650"/>
            <a:ext cx="2743200" cy="1687512"/>
          </a:xfrm>
          <a:prstGeom prst="rect">
            <a:avLst/>
          </a:prstGeom>
          <a:noFill/>
          <a:ln>
            <a:noFill/>
          </a:ln>
        </p:spPr>
      </p:pic>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6"/>
          <p:cNvSpPr txBox="1"/>
          <p:nvPr>
            <p:ph type="title"/>
          </p:nvPr>
        </p:nvSpPr>
        <p:spPr>
          <a:xfrm>
            <a:off x="381000" y="0"/>
            <a:ext cx="8229600" cy="6397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Strip Adjustment</a:t>
            </a:r>
            <a:endParaRPr/>
          </a:p>
        </p:txBody>
      </p:sp>
      <p:sp>
        <p:nvSpPr>
          <p:cNvPr id="336" name="Google Shape;336;p26"/>
          <p:cNvSpPr txBox="1"/>
          <p:nvPr>
            <p:ph idx="1" type="body"/>
          </p:nvPr>
        </p:nvSpPr>
        <p:spPr>
          <a:xfrm>
            <a:off x="0" y="609600"/>
            <a:ext cx="5105400" cy="5867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Systematic Error (shifts &amp; drifts)</a:t>
            </a:r>
            <a:endParaRPr/>
          </a:p>
          <a:p>
            <a:pPr indent="-342900" lvl="0" marL="342900" marR="0" rtl="0" algn="l">
              <a:lnSpc>
                <a:spcPct val="100000"/>
              </a:lnSpc>
              <a:spcBef>
                <a:spcPts val="36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 Wrong or inaccurate calibration of entire measurement system (block specific)</a:t>
            </a:r>
            <a:endParaRPr/>
          </a:p>
          <a:p>
            <a:pPr indent="-342900" lvl="0" marL="342900" marR="0" rtl="0" algn="l">
              <a:lnSpc>
                <a:spcPct val="100000"/>
              </a:lnSpc>
              <a:spcBef>
                <a:spcPts val="36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 Limited accuracy of exterior orientation (GPS- &amp; IMU-related  time- and location-specific)</a:t>
            </a:r>
            <a:endParaRPr/>
          </a:p>
          <a:p>
            <a:pPr indent="-342900" lvl="0" marL="342900" marR="0" rtl="0" algn="l">
              <a:lnSpc>
                <a:spcPct val="100000"/>
              </a:lnSpc>
              <a:spcBef>
                <a:spcPts val="36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a:t>
            </a:r>
            <a:r>
              <a:rPr b="1" i="0" lang="en-US" sz="1800" u="none">
                <a:solidFill>
                  <a:schemeClr val="dk1"/>
                </a:solidFill>
                <a:latin typeface="Arial"/>
                <a:ea typeface="Arial"/>
                <a:cs typeface="Arial"/>
                <a:sym typeface="Arial"/>
              </a:rPr>
              <a:t>Result: </a:t>
            </a:r>
            <a:r>
              <a:rPr b="0" i="0" lang="en-US" sz="1800" u="none">
                <a:solidFill>
                  <a:schemeClr val="dk1"/>
                </a:solidFill>
                <a:latin typeface="Arial"/>
                <a:ea typeface="Arial"/>
                <a:cs typeface="Arial"/>
                <a:sym typeface="Arial"/>
              </a:rPr>
              <a:t>Point cloud will not lie </a:t>
            </a:r>
            <a:endParaRPr/>
          </a:p>
          <a:p>
            <a:pPr indent="-342900" lvl="0" marL="342900" marR="0" rtl="0" algn="l">
              <a:lnSpc>
                <a:spcPct val="100000"/>
              </a:lnSpc>
              <a:spcBef>
                <a:spcPts val="36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on ground, but is offset in planimetric view and height (10’s of cm)</a:t>
            </a:r>
            <a:endParaRPr/>
          </a:p>
          <a:p>
            <a:pPr indent="-342900" lvl="0" marL="342900" marR="0" rtl="0" algn="l">
              <a:lnSpc>
                <a:spcPct val="100000"/>
              </a:lnSpc>
              <a:spcBef>
                <a:spcPts val="160"/>
              </a:spcBef>
              <a:spcAft>
                <a:spcPts val="0"/>
              </a:spcAft>
              <a:buClr>
                <a:schemeClr val="dk1"/>
              </a:buClr>
              <a:buSzPts val="800"/>
              <a:buFont typeface="Arial"/>
              <a:buNone/>
            </a:pPr>
            <a:r>
              <a:t/>
            </a:r>
            <a:endParaRPr b="0" i="0" sz="800" u="none">
              <a:solidFill>
                <a:schemeClr val="dk1"/>
              </a:solidFill>
              <a:latin typeface="Arial"/>
              <a:ea typeface="Arial"/>
              <a:cs typeface="Arial"/>
              <a:sym typeface="Arial"/>
            </a:endParaRPr>
          </a:p>
          <a:p>
            <a:pPr indent="-342900" lvl="0" marL="342900" marR="0" rtl="0" algn="l">
              <a:lnSpc>
                <a:spcPct val="100000"/>
              </a:lnSpc>
              <a:spcBef>
                <a:spcPts val="36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For removing these discrepancies strip adjustment algorithms require quantification of these offsets at various locations</a:t>
            </a:r>
            <a:endParaRPr/>
          </a:p>
          <a:p>
            <a:pPr indent="-342900" lvl="0" marL="342900" marR="0" rtl="0" algn="l">
              <a:lnSpc>
                <a:spcPct val="100000"/>
              </a:lnSpc>
              <a:spcBef>
                <a:spcPts val="36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Improvements are needed in automatic tie elements detection &amp; 3D adjustments</a:t>
            </a:r>
            <a:endParaRPr/>
          </a:p>
          <a:p>
            <a:pPr indent="-342900" lvl="0" marL="342900" marR="0" rtl="0" algn="l">
              <a:lnSpc>
                <a:spcPct val="100000"/>
              </a:lnSpc>
              <a:spcBef>
                <a:spcPts val="36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Manual effort and labor are time consuming</a:t>
            </a:r>
            <a:endParaRPr/>
          </a:p>
          <a:p>
            <a:pPr indent="-285750" lvl="1" marL="742950" marR="0" rtl="0" algn="l">
              <a:lnSpc>
                <a:spcPct val="10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Ditches &amp; ridges are useful</a:t>
            </a:r>
            <a:endParaRPr/>
          </a:p>
          <a:p>
            <a:pPr indent="-342900" lvl="0" marL="342900" marR="0" rtl="0" algn="l">
              <a:lnSpc>
                <a:spcPct val="100000"/>
              </a:lnSpc>
              <a:spcBef>
                <a:spcPts val="36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Improves planimetric accuracy by about </a:t>
            </a:r>
            <a:endParaRPr/>
          </a:p>
          <a:p>
            <a:pPr indent="-342900" lvl="0" marL="342900" marR="0" rtl="0" algn="l">
              <a:lnSpc>
                <a:spcPct val="100000"/>
              </a:lnSpc>
              <a:spcBef>
                <a:spcPts val="36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40% and height accuracy by about 25%</a:t>
            </a:r>
            <a:endParaRPr/>
          </a:p>
          <a:p>
            <a:pPr indent="-342900" lvl="0" marL="342900" marR="0" rtl="0" algn="l">
              <a:lnSpc>
                <a:spcPct val="100000"/>
              </a:lnSpc>
              <a:spcBef>
                <a:spcPts val="36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Data correction and quality control tool</a:t>
            </a:r>
            <a:endParaRPr/>
          </a:p>
        </p:txBody>
      </p:sp>
      <p:grpSp>
        <p:nvGrpSpPr>
          <p:cNvPr id="337" name="Google Shape;337;p26"/>
          <p:cNvGrpSpPr/>
          <p:nvPr/>
        </p:nvGrpSpPr>
        <p:grpSpPr>
          <a:xfrm>
            <a:off x="4876800" y="609600"/>
            <a:ext cx="4267200" cy="6067425"/>
            <a:chOff x="3072" y="384"/>
            <a:chExt cx="2688" cy="3822"/>
          </a:xfrm>
        </p:grpSpPr>
        <p:grpSp>
          <p:nvGrpSpPr>
            <p:cNvPr id="338" name="Google Shape;338;p26"/>
            <p:cNvGrpSpPr/>
            <p:nvPr/>
          </p:nvGrpSpPr>
          <p:grpSpPr>
            <a:xfrm>
              <a:off x="3120" y="384"/>
              <a:ext cx="2304" cy="1872"/>
              <a:chOff x="5334000" y="1600200"/>
              <a:chExt cx="3169839" cy="2469833"/>
            </a:xfrm>
          </p:grpSpPr>
          <p:pic>
            <p:nvPicPr>
              <p:cNvPr id="339" name="Google Shape;339;p26"/>
              <p:cNvPicPr preferRelativeResize="0"/>
              <p:nvPr/>
            </p:nvPicPr>
            <p:blipFill rotWithShape="1">
              <a:blip r:embed="rId3">
                <a:alphaModFix/>
              </a:blip>
              <a:srcRect b="0" l="0" r="0" t="0"/>
              <a:stretch/>
            </p:blipFill>
            <p:spPr>
              <a:xfrm>
                <a:off x="5334000" y="1600200"/>
                <a:ext cx="3169839" cy="2469833"/>
              </a:xfrm>
              <a:prstGeom prst="rect">
                <a:avLst/>
              </a:prstGeom>
              <a:noFill/>
              <a:ln>
                <a:noFill/>
              </a:ln>
            </p:spPr>
          </p:pic>
          <p:sp>
            <p:nvSpPr>
              <p:cNvPr id="340" name="Google Shape;340;p26"/>
              <p:cNvSpPr/>
              <p:nvPr/>
            </p:nvSpPr>
            <p:spPr>
              <a:xfrm>
                <a:off x="6171862" y="2591036"/>
                <a:ext cx="77045" cy="75203"/>
              </a:xfrm>
              <a:prstGeom prst="ellipse">
                <a:avLst/>
              </a:prstGeom>
              <a:solidFill>
                <a:srgbClr val="FFFF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41" name="Google Shape;341;p26"/>
              <p:cNvSpPr/>
              <p:nvPr/>
            </p:nvSpPr>
            <p:spPr>
              <a:xfrm>
                <a:off x="6171862" y="2209742"/>
                <a:ext cx="77045" cy="76523"/>
              </a:xfrm>
              <a:prstGeom prst="ellipse">
                <a:avLst/>
              </a:prstGeom>
              <a:solidFill>
                <a:srgbClr val="FFFF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42" name="Google Shape;342;p26"/>
              <p:cNvSpPr/>
              <p:nvPr/>
            </p:nvSpPr>
            <p:spPr>
              <a:xfrm>
                <a:off x="7162436" y="2361468"/>
                <a:ext cx="75668" cy="76523"/>
              </a:xfrm>
              <a:prstGeom prst="ellipse">
                <a:avLst/>
              </a:prstGeom>
              <a:solidFill>
                <a:srgbClr val="FFFF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43" name="Google Shape;343;p26"/>
              <p:cNvSpPr/>
              <p:nvPr/>
            </p:nvSpPr>
            <p:spPr>
              <a:xfrm>
                <a:off x="7086767" y="3200578"/>
                <a:ext cx="75669" cy="75203"/>
              </a:xfrm>
              <a:prstGeom prst="ellipse">
                <a:avLst/>
              </a:prstGeom>
              <a:solidFill>
                <a:srgbClr val="FFFF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44" name="Google Shape;344;p26"/>
              <p:cNvSpPr/>
              <p:nvPr/>
            </p:nvSpPr>
            <p:spPr>
              <a:xfrm>
                <a:off x="7924628" y="3275781"/>
                <a:ext cx="75668" cy="76523"/>
              </a:xfrm>
              <a:prstGeom prst="ellipse">
                <a:avLst/>
              </a:prstGeom>
              <a:solidFill>
                <a:srgbClr val="FFFF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345" name="Google Shape;345;p26"/>
            <p:cNvSpPr txBox="1"/>
            <p:nvPr/>
          </p:nvSpPr>
          <p:spPr>
            <a:xfrm>
              <a:off x="3072" y="2256"/>
              <a:ext cx="2688" cy="5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Overlap, across-track flight lines and ground control are needed to fully adjust the systematic errors </a:t>
              </a:r>
              <a:endParaRPr/>
            </a:p>
          </p:txBody>
        </p:sp>
        <p:pic>
          <p:nvPicPr>
            <p:cNvPr id="346" name="Google Shape;346;p26"/>
            <p:cNvPicPr preferRelativeResize="0"/>
            <p:nvPr/>
          </p:nvPicPr>
          <p:blipFill rotWithShape="1">
            <a:blip r:embed="rId4">
              <a:alphaModFix/>
            </a:blip>
            <a:srcRect b="0" l="0" r="0" t="0"/>
            <a:stretch/>
          </p:blipFill>
          <p:spPr>
            <a:xfrm>
              <a:off x="3168" y="2880"/>
              <a:ext cx="2496" cy="945"/>
            </a:xfrm>
            <a:prstGeom prst="rect">
              <a:avLst/>
            </a:prstGeom>
            <a:noFill/>
            <a:ln>
              <a:noFill/>
            </a:ln>
          </p:spPr>
        </p:pic>
        <p:sp>
          <p:nvSpPr>
            <p:cNvPr id="347" name="Google Shape;347;p26"/>
            <p:cNvSpPr txBox="1"/>
            <p:nvPr/>
          </p:nvSpPr>
          <p:spPr>
            <a:xfrm>
              <a:off x="3072" y="3840"/>
              <a:ext cx="2496" cy="3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Create a seamless data set by correcting for the systematic errors</a:t>
              </a:r>
              <a:endParaRPr/>
            </a:p>
          </p:txBody>
        </p:sp>
      </p:grpSp>
    </p:spTree>
  </p:cSld>
  <p:clrMapOvr>
    <a:masterClrMapping/>
  </p:clrMapOvr>
  <p:transition spd="slow">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7"/>
          <p:cNvSpPr txBox="1"/>
          <p:nvPr>
            <p:ph type="title"/>
          </p:nvPr>
        </p:nvSpPr>
        <p:spPr>
          <a:xfrm>
            <a:off x="457200" y="0"/>
            <a:ext cx="8229600" cy="914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600"/>
              <a:buFont typeface="Arial"/>
              <a:buNone/>
            </a:pPr>
            <a:r>
              <a:rPr b="1" i="0" lang="en-US" sz="3600" u="none">
                <a:solidFill>
                  <a:schemeClr val="dk1"/>
                </a:solidFill>
                <a:latin typeface="Arial"/>
                <a:ea typeface="Arial"/>
                <a:cs typeface="Arial"/>
                <a:sym typeface="Arial"/>
              </a:rPr>
              <a:t>Selecting Ground Points</a:t>
            </a:r>
            <a:endParaRPr/>
          </a:p>
        </p:txBody>
      </p:sp>
      <p:sp>
        <p:nvSpPr>
          <p:cNvPr id="354" name="Google Shape;354;p27"/>
          <p:cNvSpPr txBox="1"/>
          <p:nvPr>
            <p:ph idx="1" type="body"/>
          </p:nvPr>
        </p:nvSpPr>
        <p:spPr>
          <a:xfrm>
            <a:off x="457200" y="1066800"/>
            <a:ext cx="43434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Active area of research</a:t>
            </a:r>
            <a:endParaRPr/>
          </a:p>
          <a:p>
            <a:pPr indent="-342900" lvl="0" marL="342900" marR="0" rtl="0" algn="l">
              <a:lnSpc>
                <a:spcPct val="100000"/>
              </a:lnSpc>
              <a:spcBef>
                <a:spcPts val="48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Many algorithms</a:t>
            </a:r>
            <a:endParaRPr/>
          </a:p>
          <a:p>
            <a:pPr indent="-342900" lvl="0" marL="342900" marR="0" rtl="0" algn="l">
              <a:lnSpc>
                <a:spcPct val="100000"/>
              </a:lnSpc>
              <a:spcBef>
                <a:spcPts val="48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Project specific</a:t>
            </a:r>
            <a:endParaRPr/>
          </a:p>
          <a:p>
            <a:pPr indent="-342900" lvl="0" marL="342900" marR="0" rtl="0" algn="l">
              <a:lnSpc>
                <a:spcPct val="100000"/>
              </a:lnSpc>
              <a:spcBef>
                <a:spcPts val="48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Manual clean up necessary in most cases</a:t>
            </a:r>
            <a:endParaRPr/>
          </a:p>
        </p:txBody>
      </p:sp>
      <p:sp>
        <p:nvSpPr>
          <p:cNvPr id="355" name="Google Shape;355;p27"/>
          <p:cNvSpPr txBox="1"/>
          <p:nvPr/>
        </p:nvSpPr>
        <p:spPr>
          <a:xfrm>
            <a:off x="6019800" y="762000"/>
            <a:ext cx="2819400" cy="82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Result of 'slope threshold' applied to an urban area (from Vosselman 2000) </a:t>
            </a:r>
            <a:endParaRPr/>
          </a:p>
        </p:txBody>
      </p:sp>
      <p:grpSp>
        <p:nvGrpSpPr>
          <p:cNvPr id="356" name="Google Shape;356;p27"/>
          <p:cNvGrpSpPr/>
          <p:nvPr/>
        </p:nvGrpSpPr>
        <p:grpSpPr>
          <a:xfrm>
            <a:off x="0" y="1600200"/>
            <a:ext cx="9144000" cy="5257800"/>
            <a:chOff x="0" y="1008"/>
            <a:chExt cx="5760" cy="3312"/>
          </a:xfrm>
        </p:grpSpPr>
        <p:pic>
          <p:nvPicPr>
            <p:cNvPr id="357" name="Google Shape;357;p27"/>
            <p:cNvPicPr preferRelativeResize="0"/>
            <p:nvPr/>
          </p:nvPicPr>
          <p:blipFill rotWithShape="1">
            <a:blip r:embed="rId3">
              <a:alphaModFix/>
            </a:blip>
            <a:srcRect b="0" l="0" r="0" t="0"/>
            <a:stretch/>
          </p:blipFill>
          <p:spPr>
            <a:xfrm>
              <a:off x="1920" y="2614"/>
              <a:ext cx="3840" cy="1706"/>
            </a:xfrm>
            <a:prstGeom prst="rect">
              <a:avLst/>
            </a:prstGeom>
            <a:noFill/>
            <a:ln>
              <a:noFill/>
            </a:ln>
          </p:spPr>
        </p:pic>
        <p:pic>
          <p:nvPicPr>
            <p:cNvPr descr="http://www.cnrhome.uidaho.edu/webedit/sites/433/images/regional_lidar/tutorial/slope%20threshold.jpg" id="358" name="Google Shape;358;p27"/>
            <p:cNvPicPr preferRelativeResize="0"/>
            <p:nvPr/>
          </p:nvPicPr>
          <p:blipFill rotWithShape="1">
            <a:blip r:embed="rId4">
              <a:alphaModFix/>
            </a:blip>
            <a:srcRect b="0" l="0" r="0" t="0"/>
            <a:stretch/>
          </p:blipFill>
          <p:spPr>
            <a:xfrm>
              <a:off x="3792" y="1008"/>
              <a:ext cx="1512" cy="1536"/>
            </a:xfrm>
            <a:prstGeom prst="rect">
              <a:avLst/>
            </a:prstGeom>
            <a:noFill/>
            <a:ln>
              <a:noFill/>
            </a:ln>
          </p:spPr>
        </p:pic>
        <p:pic>
          <p:nvPicPr>
            <p:cNvPr descr="Image" id="359" name="Google Shape;359;p27"/>
            <p:cNvPicPr preferRelativeResize="0"/>
            <p:nvPr/>
          </p:nvPicPr>
          <p:blipFill rotWithShape="1">
            <a:blip r:embed="rId5">
              <a:alphaModFix/>
            </a:blip>
            <a:srcRect b="0" l="0" r="0" t="0"/>
            <a:stretch/>
          </p:blipFill>
          <p:spPr>
            <a:xfrm>
              <a:off x="0" y="2880"/>
              <a:ext cx="1872" cy="1090"/>
            </a:xfrm>
            <a:prstGeom prst="rect">
              <a:avLst/>
            </a:prstGeom>
            <a:noFill/>
            <a:ln>
              <a:noFill/>
            </a:ln>
          </p:spPr>
        </p:pic>
        <p:sp>
          <p:nvSpPr>
            <p:cNvPr id="360" name="Google Shape;360;p27"/>
            <p:cNvSpPr/>
            <p:nvPr/>
          </p:nvSpPr>
          <p:spPr>
            <a:xfrm>
              <a:off x="816" y="2112"/>
              <a:ext cx="192" cy="720"/>
            </a:xfrm>
            <a:prstGeom prst="downArrow">
              <a:avLst>
                <a:gd fmla="val 18720" name="adj1"/>
                <a:gd fmla="val 50000" name="adj2"/>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Tree>
  </p:cSld>
  <p:clrMapOvr>
    <a:masterClrMapping/>
  </p:clrMapOvr>
  <p:transition spd="slow">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8"/>
          <p:cNvSpPr txBox="1"/>
          <p:nvPr>
            <p:ph type="title"/>
          </p:nvPr>
        </p:nvSpPr>
        <p:spPr>
          <a:xfrm>
            <a:off x="457200" y="0"/>
            <a:ext cx="8229600" cy="914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600"/>
              <a:buFont typeface="Arial"/>
              <a:buNone/>
            </a:pPr>
            <a:r>
              <a:rPr b="1" i="0" lang="en-US" sz="3600" u="none">
                <a:solidFill>
                  <a:schemeClr val="dk1"/>
                </a:solidFill>
                <a:latin typeface="Arial"/>
                <a:ea typeface="Arial"/>
                <a:cs typeface="Arial"/>
                <a:sym typeface="Arial"/>
              </a:rPr>
              <a:t>Getting Down to the Ground</a:t>
            </a:r>
            <a:endParaRPr/>
          </a:p>
        </p:txBody>
      </p:sp>
      <p:pic>
        <p:nvPicPr>
          <p:cNvPr descr="http://forest.moscowfsl.wsu.edu/gems/lidar/image004.jpg" id="367" name="Google Shape;367;p28"/>
          <p:cNvPicPr preferRelativeResize="0"/>
          <p:nvPr/>
        </p:nvPicPr>
        <p:blipFill rotWithShape="1">
          <a:blip r:embed="rId3">
            <a:alphaModFix/>
          </a:blip>
          <a:srcRect b="0" l="0" r="0" t="0"/>
          <a:stretch/>
        </p:blipFill>
        <p:spPr>
          <a:xfrm>
            <a:off x="1371600" y="973137"/>
            <a:ext cx="6477000" cy="5526087"/>
          </a:xfrm>
          <a:prstGeom prst="rect">
            <a:avLst/>
          </a:prstGeom>
          <a:noFill/>
          <a:ln>
            <a:noFill/>
          </a:ln>
        </p:spPr>
      </p:pic>
      <p:sp>
        <p:nvSpPr>
          <p:cNvPr id="368" name="Google Shape;368;p28"/>
          <p:cNvSpPr txBox="1"/>
          <p:nvPr/>
        </p:nvSpPr>
        <p:spPr>
          <a:xfrm>
            <a:off x="4191000" y="6521450"/>
            <a:ext cx="4510087"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Calibri"/>
              <a:buNone/>
            </a:pPr>
            <a:r>
              <a:rPr b="0" i="0" lang="en-US" sz="1600" u="none">
                <a:solidFill>
                  <a:schemeClr val="dk1"/>
                </a:solidFill>
                <a:latin typeface="Calibri"/>
                <a:ea typeface="Calibri"/>
                <a:cs typeface="Calibri"/>
                <a:sym typeface="Calibri"/>
              </a:rPr>
              <a:t>Progressive Curvature Filter (Evans and Hudak 2007)</a:t>
            </a:r>
            <a:endParaRPr/>
          </a:p>
        </p:txBody>
      </p:sp>
    </p:spTree>
  </p:cSld>
  <p:clrMapOvr>
    <a:masterClrMapping/>
  </p:clrMapOvr>
  <p:transition spd="slow">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9"/>
          <p:cNvSpPr txBox="1"/>
          <p:nvPr>
            <p:ph type="title"/>
          </p:nvPr>
        </p:nvSpPr>
        <p:spPr>
          <a:xfrm>
            <a:off x="457200" y="457200"/>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b="1" i="0" lang="en-US" sz="4400" u="none">
                <a:solidFill>
                  <a:schemeClr val="dk1"/>
                </a:solidFill>
                <a:latin typeface="Arial"/>
                <a:ea typeface="Arial"/>
                <a:cs typeface="Arial"/>
                <a:sym typeface="Arial"/>
              </a:rPr>
              <a:t>Filtering</a:t>
            </a:r>
            <a:endParaRPr/>
          </a:p>
        </p:txBody>
      </p:sp>
      <p:sp>
        <p:nvSpPr>
          <p:cNvPr id="375" name="Google Shape;375;p29"/>
          <p:cNvSpPr txBox="1"/>
          <p:nvPr>
            <p:ph idx="1" type="body"/>
          </p:nvPr>
        </p:nvSpPr>
        <p:spPr>
          <a:xfrm>
            <a:off x="457200" y="21336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Post ground point selection filtering is also performed to reduce the size of the data sets</a:t>
            </a:r>
            <a:endParaRPr/>
          </a:p>
          <a:p>
            <a:pPr indent="-342900" lvl="0" marL="342900" marR="0" rtl="0" algn="l">
              <a:lnSpc>
                <a:spcPct val="100000"/>
              </a:lnSpc>
              <a:spcBef>
                <a:spcPts val="56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This type of filtering should only be applied in even terrain</a:t>
            </a:r>
            <a:endParaRPr/>
          </a:p>
          <a:p>
            <a:pPr indent="-342900" lvl="0" marL="342900" marR="0" rtl="0" algn="l">
              <a:lnSpc>
                <a:spcPct val="100000"/>
              </a:lnSpc>
              <a:spcBef>
                <a:spcPts val="56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Uneven terrain and densely vegetated areas are most susceptible to removal of critical interpolation points</a:t>
            </a:r>
            <a:endParaRP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3"/>
          <p:cNvSpPr txBox="1"/>
          <p:nvPr>
            <p:ph type="title"/>
          </p:nvPr>
        </p:nvSpPr>
        <p:spPr>
          <a:xfrm>
            <a:off x="0" y="0"/>
            <a:ext cx="9144000" cy="533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LiDAR: How?</a:t>
            </a:r>
            <a:endParaRPr/>
          </a:p>
        </p:txBody>
      </p:sp>
      <p:pic>
        <p:nvPicPr>
          <p:cNvPr id="115" name="Google Shape;115;p3"/>
          <p:cNvPicPr preferRelativeResize="0"/>
          <p:nvPr/>
        </p:nvPicPr>
        <p:blipFill rotWithShape="1">
          <a:blip r:embed="rId3">
            <a:alphaModFix/>
          </a:blip>
          <a:srcRect b="0" l="0" r="0" t="0"/>
          <a:stretch/>
        </p:blipFill>
        <p:spPr>
          <a:xfrm>
            <a:off x="6858000" y="1295400"/>
            <a:ext cx="2047875" cy="5410200"/>
          </a:xfrm>
          <a:prstGeom prst="rect">
            <a:avLst/>
          </a:prstGeom>
          <a:noFill/>
          <a:ln>
            <a:noFill/>
          </a:ln>
        </p:spPr>
      </p:pic>
      <p:sp>
        <p:nvSpPr>
          <p:cNvPr id="116" name="Google Shape;116;p3"/>
          <p:cNvSpPr txBox="1"/>
          <p:nvPr>
            <p:ph idx="1" type="body"/>
          </p:nvPr>
        </p:nvSpPr>
        <p:spPr>
          <a:xfrm>
            <a:off x="0" y="609600"/>
            <a:ext cx="7010400" cy="624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Each time the laser is pulsed:</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Laser generates an optical pulse </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Pulse is reflected off an object and returns </a:t>
            </a:r>
            <a:endParaRPr/>
          </a:p>
          <a:p>
            <a:pPr indent="-285750" lvl="1" marL="742950" marR="0" rtl="0" algn="l">
              <a:lnSpc>
                <a:spcPct val="100000"/>
              </a:lnSpc>
              <a:spcBef>
                <a:spcPts val="48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to the system receiver</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High-speed counter measures the time of flight from the start pulse to the return pulse</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Time measurement is converted to a distance</a:t>
            </a:r>
            <a:r>
              <a:rPr b="0" i="0" lang="en-US" sz="2000" u="none" cap="none" strike="noStrike">
                <a:solidFill>
                  <a:schemeClr val="dk1"/>
                </a:solidFill>
                <a:latin typeface="Arial"/>
                <a:ea typeface="Arial"/>
                <a:cs typeface="Arial"/>
                <a:sym typeface="Arial"/>
              </a:rPr>
              <a:t> (the </a:t>
            </a:r>
            <a:r>
              <a:rPr b="1" i="0" lang="en-US" sz="2000" u="none" cap="none" strike="noStrike">
                <a:solidFill>
                  <a:schemeClr val="dk1"/>
                </a:solidFill>
                <a:latin typeface="Arial"/>
                <a:ea typeface="Arial"/>
                <a:cs typeface="Arial"/>
                <a:sym typeface="Arial"/>
              </a:rPr>
              <a:t>distance</a:t>
            </a:r>
            <a:r>
              <a:rPr b="0" i="0" lang="en-US" sz="2000" u="none" cap="none" strike="noStrike">
                <a:solidFill>
                  <a:schemeClr val="dk1"/>
                </a:solidFill>
                <a:latin typeface="Arial"/>
                <a:ea typeface="Arial"/>
                <a:cs typeface="Arial"/>
                <a:sym typeface="Arial"/>
              </a:rPr>
              <a:t> to the target and the </a:t>
            </a:r>
            <a:endParaRPr/>
          </a:p>
          <a:p>
            <a:pPr indent="-285750" lvl="1" marL="742950" marR="0" rtl="0" algn="l">
              <a:lnSpc>
                <a:spcPct val="100000"/>
              </a:lnSpc>
              <a:spcBef>
                <a:spcPts val="40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position of the airplane is then used to determine </a:t>
            </a:r>
            <a:endParaRPr/>
          </a:p>
          <a:p>
            <a:pPr indent="-285750" lvl="1" marL="742950" marR="0" rtl="0" algn="l">
              <a:lnSpc>
                <a:spcPct val="100000"/>
              </a:lnSpc>
              <a:spcBef>
                <a:spcPts val="40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the elevation and location)</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Multiple returns can be measured for each pulse</a:t>
            </a:r>
            <a:endParaRPr/>
          </a:p>
          <a:p>
            <a:pPr indent="-342900" lvl="0" marL="342900" marR="0" rtl="0" algn="l">
              <a:lnSpc>
                <a:spcPct val="100000"/>
              </a:lnSpc>
              <a:spcBef>
                <a:spcPts val="48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Up to 200,000+ pulses/second</a:t>
            </a:r>
            <a:endParaRPr/>
          </a:p>
          <a:p>
            <a:pPr indent="-342900" lvl="0" marL="342900" marR="0" rtl="0" algn="l">
              <a:lnSpc>
                <a:spcPct val="100000"/>
              </a:lnSpc>
              <a:spcBef>
                <a:spcPts val="48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Everything that can be seen from the aircraft </a:t>
            </a:r>
            <a:endParaRPr/>
          </a:p>
          <a:p>
            <a:pPr indent="-342900" lvl="0" marL="342900" marR="0" rtl="0" algn="l">
              <a:lnSpc>
                <a:spcPct val="100000"/>
              </a:lnSpc>
              <a:spcBef>
                <a:spcPts val="48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	is measured</a:t>
            </a:r>
            <a:endParaRP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0"/>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Terrain</a:t>
            </a:r>
            <a:endParaRPr/>
          </a:p>
        </p:txBody>
      </p:sp>
      <p:sp>
        <p:nvSpPr>
          <p:cNvPr id="382" name="Google Shape;382;p30"/>
          <p:cNvSpPr txBox="1"/>
          <p:nvPr>
            <p:ph idx="1" type="body"/>
          </p:nvPr>
        </p:nvSpPr>
        <p:spPr>
          <a:xfrm>
            <a:off x="457200" y="1905000"/>
            <a:ext cx="8229600" cy="4525962"/>
          </a:xfrm>
          <a:prstGeom prst="rect">
            <a:avLst/>
          </a:prstGeom>
          <a:noFill/>
          <a:ln>
            <a:noFill/>
          </a:ln>
        </p:spPr>
        <p:txBody>
          <a:bodyPr anchorCtr="0" anchor="t" bIns="45700" lIns="91425" spcFirstLastPara="1" rIns="91425" wrap="square" tIns="45700">
            <a:noAutofit/>
          </a:bodyPr>
          <a:lstStyle/>
          <a:p>
            <a:pPr indent="-609600" lvl="0" marL="60960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a:t>
            </a:r>
            <a:r>
              <a:rPr b="0" i="0" lang="en-US" sz="2400" u="none">
                <a:solidFill>
                  <a:schemeClr val="dk1"/>
                </a:solidFill>
                <a:latin typeface="Arial"/>
                <a:ea typeface="Arial"/>
                <a:cs typeface="Arial"/>
                <a:sym typeface="Arial"/>
              </a:rPr>
              <a:t>Digital elevation model (DEM), digital terrain model (DTM): “Ground”</a:t>
            </a:r>
            <a:endParaRPr/>
          </a:p>
          <a:p>
            <a:pPr indent="-609600" lvl="0" marL="609600" marR="0" rtl="0" algn="l">
              <a:lnSpc>
                <a:spcPct val="100000"/>
              </a:lnSpc>
              <a:spcBef>
                <a:spcPts val="160"/>
              </a:spcBef>
              <a:spcAft>
                <a:spcPts val="0"/>
              </a:spcAft>
              <a:buClr>
                <a:schemeClr val="dk1"/>
              </a:buClr>
              <a:buSzPts val="800"/>
              <a:buFont typeface="Arial"/>
              <a:buNone/>
            </a:pPr>
            <a:r>
              <a:t/>
            </a:r>
            <a:endParaRPr b="0" i="0" sz="800" u="none">
              <a:solidFill>
                <a:schemeClr val="dk1"/>
              </a:solidFill>
              <a:latin typeface="Arial"/>
              <a:ea typeface="Arial"/>
              <a:cs typeface="Arial"/>
              <a:sym typeface="Arial"/>
            </a:endParaRPr>
          </a:p>
          <a:p>
            <a:pPr indent="-609600" lvl="0" marL="609600" marR="0" rtl="0" algn="l">
              <a:lnSpc>
                <a:spcPct val="100000"/>
              </a:lnSpc>
              <a:spcBef>
                <a:spcPts val="48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 Digital surface model (DSM): “top surface”</a:t>
            </a:r>
            <a:endParaRPr/>
          </a:p>
          <a:p>
            <a:pPr indent="-609600" lvl="0" marL="609600" marR="0" rtl="0" algn="l">
              <a:lnSpc>
                <a:spcPct val="100000"/>
              </a:lnSpc>
              <a:spcBef>
                <a:spcPts val="160"/>
              </a:spcBef>
              <a:spcAft>
                <a:spcPts val="0"/>
              </a:spcAft>
              <a:buClr>
                <a:schemeClr val="dk1"/>
              </a:buClr>
              <a:buSzPts val="800"/>
              <a:buFont typeface="Arial"/>
              <a:buNone/>
            </a:pPr>
            <a:r>
              <a:t/>
            </a:r>
            <a:endParaRPr b="0" i="0" sz="800" u="none">
              <a:solidFill>
                <a:schemeClr val="dk1"/>
              </a:solidFill>
              <a:latin typeface="Arial"/>
              <a:ea typeface="Arial"/>
              <a:cs typeface="Arial"/>
              <a:sym typeface="Arial"/>
            </a:endParaRPr>
          </a:p>
          <a:p>
            <a:pPr indent="-609600" lvl="0" marL="609600" marR="0" rtl="0" algn="l">
              <a:lnSpc>
                <a:spcPct val="100000"/>
              </a:lnSpc>
              <a:spcBef>
                <a:spcPts val="48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 In open terrain, the separation surface between air and bare earth</a:t>
            </a:r>
            <a:endParaRPr/>
          </a:p>
          <a:p>
            <a:pPr indent="-609600" lvl="0" marL="609600" marR="0" rtl="0" algn="l">
              <a:lnSpc>
                <a:spcPct val="100000"/>
              </a:lnSpc>
              <a:spcBef>
                <a:spcPts val="160"/>
              </a:spcBef>
              <a:spcAft>
                <a:spcPts val="0"/>
              </a:spcAft>
              <a:buClr>
                <a:schemeClr val="dk1"/>
              </a:buClr>
              <a:buSzPts val="800"/>
              <a:buFont typeface="Arial"/>
              <a:buNone/>
            </a:pPr>
            <a:r>
              <a:t/>
            </a:r>
            <a:endParaRPr b="0" i="0" sz="800" u="none">
              <a:solidFill>
                <a:schemeClr val="dk1"/>
              </a:solidFill>
              <a:latin typeface="Arial"/>
              <a:ea typeface="Arial"/>
              <a:cs typeface="Arial"/>
              <a:sym typeface="Arial"/>
            </a:endParaRPr>
          </a:p>
          <a:p>
            <a:pPr indent="-609600" lvl="0" marL="609600" marR="0" rtl="0" algn="l">
              <a:lnSpc>
                <a:spcPct val="100000"/>
              </a:lnSpc>
              <a:spcBef>
                <a:spcPts val="48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 DEM is different from measured laser points due to </a:t>
            </a:r>
            <a:r>
              <a:rPr b="1" i="0" lang="en-US" sz="2400" u="none">
                <a:solidFill>
                  <a:schemeClr val="dk1"/>
                </a:solidFill>
                <a:latin typeface="Arial"/>
                <a:ea typeface="Arial"/>
                <a:cs typeface="Arial"/>
                <a:sym typeface="Arial"/>
              </a:rPr>
              <a:t>very different reasons:</a:t>
            </a:r>
            <a:endParaRPr/>
          </a:p>
          <a:p>
            <a:pPr indent="-533400" lvl="1" marL="990600" marR="0" rtl="0" algn="l">
              <a:lnSpc>
                <a:spcPct val="100000"/>
              </a:lnSpc>
              <a:spcBef>
                <a:spcPts val="40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Filtering: classification of points into terrain and off-terrain</a:t>
            </a:r>
            <a:endParaRPr/>
          </a:p>
          <a:p>
            <a:pPr indent="-533400" lvl="1" marL="990600" marR="0" rtl="0" algn="l">
              <a:lnSpc>
                <a:spcPct val="100000"/>
              </a:lnSpc>
              <a:spcBef>
                <a:spcPts val="40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Basis for DTM generation, detection of topographic objects</a:t>
            </a:r>
            <a:endParaRPr/>
          </a:p>
        </p:txBody>
      </p:sp>
    </p:spTree>
  </p:cSld>
  <p:clrMapOvr>
    <a:masterClrMapping/>
  </p:clrMapOvr>
  <p:transition spd="slow">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1"/>
          <p:cNvSpPr txBox="1"/>
          <p:nvPr>
            <p:ph type="title"/>
          </p:nvPr>
        </p:nvSpPr>
        <p:spPr>
          <a:xfrm>
            <a:off x="457200" y="274637"/>
            <a:ext cx="8229600" cy="6397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600"/>
              <a:buFont typeface="Arial"/>
              <a:buNone/>
            </a:pPr>
            <a:r>
              <a:rPr b="1" i="0" lang="en-US" sz="3600" u="none">
                <a:solidFill>
                  <a:schemeClr val="dk1"/>
                </a:solidFill>
                <a:latin typeface="Arial"/>
                <a:ea typeface="Arial"/>
                <a:cs typeface="Arial"/>
                <a:sym typeface="Arial"/>
              </a:rPr>
              <a:t>Interpolation</a:t>
            </a:r>
            <a:endParaRPr/>
          </a:p>
        </p:txBody>
      </p:sp>
      <p:sp>
        <p:nvSpPr>
          <p:cNvPr id="389" name="Google Shape;389;p31"/>
          <p:cNvSpPr txBox="1"/>
          <p:nvPr>
            <p:ph idx="1" type="body"/>
          </p:nvPr>
        </p:nvSpPr>
        <p:spPr>
          <a:xfrm>
            <a:off x="1219200" y="1143000"/>
            <a:ext cx="7162800" cy="2971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Many algorithms</a:t>
            </a:r>
            <a:endParaRPr/>
          </a:p>
          <a:p>
            <a:pPr indent="-342900" lvl="0" marL="342900" marR="0" rtl="0" algn="l">
              <a:lnSpc>
                <a:spcPct val="100000"/>
              </a:lnSpc>
              <a:spcBef>
                <a:spcPts val="56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Propagates inherent errors in the data</a:t>
            </a:r>
            <a:endParaRPr/>
          </a:p>
          <a:p>
            <a:pPr indent="-342900" lvl="0" marL="342900" marR="0" rtl="0" algn="l">
              <a:lnSpc>
                <a:spcPct val="100000"/>
              </a:lnSpc>
              <a:spcBef>
                <a:spcPts val="56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Sensitivity to spatial distribution and local lack of points</a:t>
            </a:r>
            <a:endParaRPr/>
          </a:p>
          <a:p>
            <a:pPr indent="-342900" lvl="0" marL="342900" marR="0" rtl="0" algn="l">
              <a:lnSpc>
                <a:spcPct val="100000"/>
              </a:lnSpc>
              <a:spcBef>
                <a:spcPts val="56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Can introduce artifacts</a:t>
            </a:r>
            <a:endParaRPr/>
          </a:p>
        </p:txBody>
      </p:sp>
      <p:grpSp>
        <p:nvGrpSpPr>
          <p:cNvPr id="390" name="Google Shape;390;p31"/>
          <p:cNvGrpSpPr/>
          <p:nvPr/>
        </p:nvGrpSpPr>
        <p:grpSpPr>
          <a:xfrm>
            <a:off x="0" y="3733800"/>
            <a:ext cx="8991600" cy="3101975"/>
            <a:chOff x="288" y="2832"/>
            <a:chExt cx="4961" cy="1252"/>
          </a:xfrm>
        </p:grpSpPr>
        <p:pic>
          <p:nvPicPr>
            <p:cNvPr descr="http://www.complexification.net/gallery/machines/treeGarden/treeGardenA0000.jpg" id="391" name="Google Shape;391;p31"/>
            <p:cNvPicPr preferRelativeResize="0"/>
            <p:nvPr/>
          </p:nvPicPr>
          <p:blipFill rotWithShape="1">
            <a:blip r:embed="rId3">
              <a:alphaModFix/>
            </a:blip>
            <a:srcRect b="0" l="0" r="0" t="0"/>
            <a:stretch/>
          </p:blipFill>
          <p:spPr>
            <a:xfrm>
              <a:off x="4512" y="2832"/>
              <a:ext cx="737" cy="594"/>
            </a:xfrm>
            <a:prstGeom prst="rect">
              <a:avLst/>
            </a:prstGeom>
            <a:noFill/>
            <a:ln>
              <a:noFill/>
            </a:ln>
          </p:spPr>
        </p:pic>
        <p:pic>
          <p:nvPicPr>
            <p:cNvPr descr="http://www.complexification.net/gallery/machines/treeGarden/treeGardenA0000.jpg" id="392" name="Google Shape;392;p31"/>
            <p:cNvPicPr preferRelativeResize="0"/>
            <p:nvPr/>
          </p:nvPicPr>
          <p:blipFill rotWithShape="1">
            <a:blip r:embed="rId3">
              <a:alphaModFix/>
            </a:blip>
            <a:srcRect b="0" l="0" r="0" t="0"/>
            <a:stretch/>
          </p:blipFill>
          <p:spPr>
            <a:xfrm>
              <a:off x="3744" y="3264"/>
              <a:ext cx="737" cy="594"/>
            </a:xfrm>
            <a:prstGeom prst="rect">
              <a:avLst/>
            </a:prstGeom>
            <a:noFill/>
            <a:ln>
              <a:noFill/>
            </a:ln>
          </p:spPr>
        </p:pic>
        <p:pic>
          <p:nvPicPr>
            <p:cNvPr descr="http://www.complexification.net/gallery/machines/treeGarden/treeGardenA0000.jpg" id="393" name="Google Shape;393;p31"/>
            <p:cNvPicPr preferRelativeResize="0"/>
            <p:nvPr/>
          </p:nvPicPr>
          <p:blipFill rotWithShape="1">
            <a:blip r:embed="rId3">
              <a:alphaModFix/>
            </a:blip>
            <a:srcRect b="0" l="0" r="0" t="0"/>
            <a:stretch/>
          </p:blipFill>
          <p:spPr>
            <a:xfrm>
              <a:off x="3024" y="2928"/>
              <a:ext cx="737" cy="594"/>
            </a:xfrm>
            <a:prstGeom prst="rect">
              <a:avLst/>
            </a:prstGeom>
            <a:noFill/>
            <a:ln>
              <a:noFill/>
            </a:ln>
          </p:spPr>
        </p:pic>
        <p:pic>
          <p:nvPicPr>
            <p:cNvPr descr="http://www.complexification.net/gallery/machines/treeGarden/treeGardenA0000.jpg" id="394" name="Google Shape;394;p31"/>
            <p:cNvPicPr preferRelativeResize="0"/>
            <p:nvPr/>
          </p:nvPicPr>
          <p:blipFill rotWithShape="1">
            <a:blip r:embed="rId3">
              <a:alphaModFix/>
            </a:blip>
            <a:srcRect b="0" l="0" r="0" t="0"/>
            <a:stretch/>
          </p:blipFill>
          <p:spPr>
            <a:xfrm>
              <a:off x="1872" y="2832"/>
              <a:ext cx="737" cy="594"/>
            </a:xfrm>
            <a:prstGeom prst="rect">
              <a:avLst/>
            </a:prstGeom>
            <a:noFill/>
            <a:ln>
              <a:noFill/>
            </a:ln>
          </p:spPr>
        </p:pic>
        <p:pic>
          <p:nvPicPr>
            <p:cNvPr descr="http://www.complexification.net/gallery/machines/treeGarden/treeGardenA0000.jpg" id="395" name="Google Shape;395;p31"/>
            <p:cNvPicPr preferRelativeResize="0"/>
            <p:nvPr/>
          </p:nvPicPr>
          <p:blipFill rotWithShape="1">
            <a:blip r:embed="rId3">
              <a:alphaModFix/>
            </a:blip>
            <a:srcRect b="0" l="0" r="0" t="0"/>
            <a:stretch/>
          </p:blipFill>
          <p:spPr>
            <a:xfrm>
              <a:off x="1104" y="3216"/>
              <a:ext cx="737" cy="594"/>
            </a:xfrm>
            <a:prstGeom prst="rect">
              <a:avLst/>
            </a:prstGeom>
            <a:noFill/>
            <a:ln>
              <a:noFill/>
            </a:ln>
          </p:spPr>
        </p:pic>
        <p:pic>
          <p:nvPicPr>
            <p:cNvPr descr="http://www.complexification.net/gallery/machines/treeGarden/treeGardenA0000.jpg" id="396" name="Google Shape;396;p31"/>
            <p:cNvPicPr preferRelativeResize="0"/>
            <p:nvPr/>
          </p:nvPicPr>
          <p:blipFill rotWithShape="1">
            <a:blip r:embed="rId3">
              <a:alphaModFix/>
            </a:blip>
            <a:srcRect b="0" l="0" r="0" t="0"/>
            <a:stretch/>
          </p:blipFill>
          <p:spPr>
            <a:xfrm>
              <a:off x="384" y="2880"/>
              <a:ext cx="737" cy="594"/>
            </a:xfrm>
            <a:prstGeom prst="rect">
              <a:avLst/>
            </a:prstGeom>
            <a:noFill/>
            <a:ln>
              <a:noFill/>
            </a:ln>
          </p:spPr>
        </p:pic>
        <p:sp>
          <p:nvSpPr>
            <p:cNvPr id="397" name="Google Shape;397;p31"/>
            <p:cNvSpPr/>
            <p:nvPr/>
          </p:nvSpPr>
          <p:spPr>
            <a:xfrm>
              <a:off x="532" y="3510"/>
              <a:ext cx="2108" cy="426"/>
            </a:xfrm>
            <a:custGeom>
              <a:rect b="b" l="l" r="r" t="t"/>
              <a:pathLst>
                <a:path extrusionOk="0" h="675827" w="3346315">
                  <a:moveTo>
                    <a:pt x="70964" y="121191"/>
                  </a:moveTo>
                  <a:cubicBezTo>
                    <a:pt x="203707" y="94642"/>
                    <a:pt x="0" y="134965"/>
                    <a:pt x="153410" y="106201"/>
                  </a:cubicBezTo>
                  <a:cubicBezTo>
                    <a:pt x="178452" y="101506"/>
                    <a:pt x="204190" y="99268"/>
                    <a:pt x="228361" y="91211"/>
                  </a:cubicBezTo>
                  <a:cubicBezTo>
                    <a:pt x="235856" y="88713"/>
                    <a:pt x="242978" y="84431"/>
                    <a:pt x="250846" y="83716"/>
                  </a:cubicBezTo>
                  <a:cubicBezTo>
                    <a:pt x="298185" y="79412"/>
                    <a:pt x="345783" y="78719"/>
                    <a:pt x="393252" y="76221"/>
                  </a:cubicBezTo>
                  <a:cubicBezTo>
                    <a:pt x="443219" y="78719"/>
                    <a:pt x="493297" y="79561"/>
                    <a:pt x="543154" y="83716"/>
                  </a:cubicBezTo>
                  <a:cubicBezTo>
                    <a:pt x="555701" y="84762"/>
                    <a:pt x="582612" y="94370"/>
                    <a:pt x="595620" y="98706"/>
                  </a:cubicBezTo>
                  <a:lnTo>
                    <a:pt x="640590" y="128686"/>
                  </a:lnTo>
                  <a:cubicBezTo>
                    <a:pt x="648085" y="133683"/>
                    <a:pt x="654529" y="140829"/>
                    <a:pt x="663075" y="143677"/>
                  </a:cubicBezTo>
                  <a:cubicBezTo>
                    <a:pt x="681425" y="149794"/>
                    <a:pt x="699332" y="154584"/>
                    <a:pt x="715541" y="166162"/>
                  </a:cubicBezTo>
                  <a:cubicBezTo>
                    <a:pt x="724166" y="172323"/>
                    <a:pt x="729883" y="181861"/>
                    <a:pt x="738026" y="188647"/>
                  </a:cubicBezTo>
                  <a:cubicBezTo>
                    <a:pt x="744946" y="194414"/>
                    <a:pt x="753016" y="198640"/>
                    <a:pt x="760511" y="203637"/>
                  </a:cubicBezTo>
                  <a:cubicBezTo>
                    <a:pt x="779349" y="260152"/>
                    <a:pt x="751746" y="192681"/>
                    <a:pt x="790492" y="241113"/>
                  </a:cubicBezTo>
                  <a:cubicBezTo>
                    <a:pt x="795427" y="247282"/>
                    <a:pt x="793605" y="257024"/>
                    <a:pt x="797987" y="263598"/>
                  </a:cubicBezTo>
                  <a:cubicBezTo>
                    <a:pt x="803867" y="272417"/>
                    <a:pt x="813686" y="277940"/>
                    <a:pt x="820472" y="286083"/>
                  </a:cubicBezTo>
                  <a:cubicBezTo>
                    <a:pt x="851701" y="323558"/>
                    <a:pt x="816725" y="296076"/>
                    <a:pt x="857947" y="323558"/>
                  </a:cubicBezTo>
                  <a:cubicBezTo>
                    <a:pt x="867941" y="338548"/>
                    <a:pt x="872938" y="358535"/>
                    <a:pt x="887928" y="368529"/>
                  </a:cubicBezTo>
                  <a:cubicBezTo>
                    <a:pt x="925114" y="393320"/>
                    <a:pt x="904040" y="377147"/>
                    <a:pt x="947888" y="420995"/>
                  </a:cubicBezTo>
                  <a:cubicBezTo>
                    <a:pt x="955383" y="428490"/>
                    <a:pt x="964494" y="434660"/>
                    <a:pt x="970374" y="443480"/>
                  </a:cubicBezTo>
                  <a:cubicBezTo>
                    <a:pt x="975371" y="450975"/>
                    <a:pt x="978994" y="459595"/>
                    <a:pt x="985364" y="465965"/>
                  </a:cubicBezTo>
                  <a:cubicBezTo>
                    <a:pt x="1044314" y="524915"/>
                    <a:pt x="968949" y="429777"/>
                    <a:pt x="1030334" y="503440"/>
                  </a:cubicBezTo>
                  <a:cubicBezTo>
                    <a:pt x="1036101" y="510360"/>
                    <a:pt x="1038545" y="519994"/>
                    <a:pt x="1045324" y="525926"/>
                  </a:cubicBezTo>
                  <a:cubicBezTo>
                    <a:pt x="1058882" y="537790"/>
                    <a:pt x="1077556" y="543167"/>
                    <a:pt x="1090295" y="555906"/>
                  </a:cubicBezTo>
                  <a:cubicBezTo>
                    <a:pt x="1097790" y="563401"/>
                    <a:pt x="1103961" y="572511"/>
                    <a:pt x="1112780" y="578391"/>
                  </a:cubicBezTo>
                  <a:cubicBezTo>
                    <a:pt x="1119354" y="582773"/>
                    <a:pt x="1127770" y="583388"/>
                    <a:pt x="1135265" y="585886"/>
                  </a:cubicBezTo>
                  <a:cubicBezTo>
                    <a:pt x="1142760" y="590883"/>
                    <a:pt x="1149519" y="597218"/>
                    <a:pt x="1157751" y="600877"/>
                  </a:cubicBezTo>
                  <a:cubicBezTo>
                    <a:pt x="1172190" y="607294"/>
                    <a:pt x="1187731" y="610870"/>
                    <a:pt x="1202721" y="615867"/>
                  </a:cubicBezTo>
                  <a:lnTo>
                    <a:pt x="1225206" y="623362"/>
                  </a:lnTo>
                  <a:cubicBezTo>
                    <a:pt x="1232701" y="625860"/>
                    <a:pt x="1240625" y="627324"/>
                    <a:pt x="1247692" y="630857"/>
                  </a:cubicBezTo>
                  <a:cubicBezTo>
                    <a:pt x="1294263" y="654143"/>
                    <a:pt x="1260031" y="639736"/>
                    <a:pt x="1307652" y="653342"/>
                  </a:cubicBezTo>
                  <a:cubicBezTo>
                    <a:pt x="1315249" y="655512"/>
                    <a:pt x="1322357" y="659464"/>
                    <a:pt x="1330138" y="660837"/>
                  </a:cubicBezTo>
                  <a:cubicBezTo>
                    <a:pt x="1364932" y="666977"/>
                    <a:pt x="1435069" y="675827"/>
                    <a:pt x="1435069" y="675827"/>
                  </a:cubicBezTo>
                  <a:cubicBezTo>
                    <a:pt x="1502525" y="673329"/>
                    <a:pt x="1570074" y="672678"/>
                    <a:pt x="1637436" y="668332"/>
                  </a:cubicBezTo>
                  <a:cubicBezTo>
                    <a:pt x="1644897" y="667851"/>
                    <a:pt x="1680795" y="657245"/>
                    <a:pt x="1689902" y="653342"/>
                  </a:cubicBezTo>
                  <a:cubicBezTo>
                    <a:pt x="1700172" y="648941"/>
                    <a:pt x="1709282" y="641885"/>
                    <a:pt x="1719882" y="638352"/>
                  </a:cubicBezTo>
                  <a:cubicBezTo>
                    <a:pt x="1804695" y="610081"/>
                    <a:pt x="1751916" y="633704"/>
                    <a:pt x="1817318" y="615867"/>
                  </a:cubicBezTo>
                  <a:cubicBezTo>
                    <a:pt x="1832562" y="611710"/>
                    <a:pt x="1847298" y="605874"/>
                    <a:pt x="1862288" y="600877"/>
                  </a:cubicBezTo>
                  <a:cubicBezTo>
                    <a:pt x="1869783" y="598378"/>
                    <a:pt x="1878200" y="597764"/>
                    <a:pt x="1884774" y="593381"/>
                  </a:cubicBezTo>
                  <a:cubicBezTo>
                    <a:pt x="1899764" y="583388"/>
                    <a:pt x="1912653" y="569098"/>
                    <a:pt x="1929744" y="563401"/>
                  </a:cubicBezTo>
                  <a:cubicBezTo>
                    <a:pt x="1937239" y="560903"/>
                    <a:pt x="1945163" y="559439"/>
                    <a:pt x="1952229" y="555906"/>
                  </a:cubicBezTo>
                  <a:cubicBezTo>
                    <a:pt x="2010347" y="526848"/>
                    <a:pt x="1940684" y="552260"/>
                    <a:pt x="1997200" y="533421"/>
                  </a:cubicBezTo>
                  <a:cubicBezTo>
                    <a:pt x="2040262" y="490358"/>
                    <a:pt x="2017915" y="501531"/>
                    <a:pt x="2057161" y="488450"/>
                  </a:cubicBezTo>
                  <a:lnTo>
                    <a:pt x="2102131" y="458470"/>
                  </a:lnTo>
                  <a:lnTo>
                    <a:pt x="2124616" y="443480"/>
                  </a:lnTo>
                  <a:cubicBezTo>
                    <a:pt x="2127114" y="435985"/>
                    <a:pt x="2128046" y="427770"/>
                    <a:pt x="2132111" y="420995"/>
                  </a:cubicBezTo>
                  <a:cubicBezTo>
                    <a:pt x="2135747" y="414935"/>
                    <a:pt x="2142687" y="411522"/>
                    <a:pt x="2147102" y="406004"/>
                  </a:cubicBezTo>
                  <a:cubicBezTo>
                    <a:pt x="2152729" y="398970"/>
                    <a:pt x="2158064" y="391576"/>
                    <a:pt x="2162092" y="383519"/>
                  </a:cubicBezTo>
                  <a:cubicBezTo>
                    <a:pt x="2165625" y="376453"/>
                    <a:pt x="2166054" y="368100"/>
                    <a:pt x="2169587" y="361034"/>
                  </a:cubicBezTo>
                  <a:cubicBezTo>
                    <a:pt x="2179041" y="342125"/>
                    <a:pt x="2185625" y="337500"/>
                    <a:pt x="2199567" y="323558"/>
                  </a:cubicBezTo>
                  <a:cubicBezTo>
                    <a:pt x="2202065" y="316063"/>
                    <a:pt x="2203142" y="307932"/>
                    <a:pt x="2207062" y="301073"/>
                  </a:cubicBezTo>
                  <a:cubicBezTo>
                    <a:pt x="2232578" y="256420"/>
                    <a:pt x="2221398" y="285028"/>
                    <a:pt x="2244538" y="256103"/>
                  </a:cubicBezTo>
                  <a:cubicBezTo>
                    <a:pt x="2273093" y="220410"/>
                    <a:pt x="2243465" y="244326"/>
                    <a:pt x="2282013" y="218627"/>
                  </a:cubicBezTo>
                  <a:cubicBezTo>
                    <a:pt x="2287010" y="211132"/>
                    <a:pt x="2290633" y="202512"/>
                    <a:pt x="2297003" y="196142"/>
                  </a:cubicBezTo>
                  <a:cubicBezTo>
                    <a:pt x="2303373" y="189772"/>
                    <a:pt x="2312454" y="186779"/>
                    <a:pt x="2319488" y="181152"/>
                  </a:cubicBezTo>
                  <a:cubicBezTo>
                    <a:pt x="2325006" y="176738"/>
                    <a:pt x="2328826" y="170402"/>
                    <a:pt x="2334479" y="166162"/>
                  </a:cubicBezTo>
                  <a:cubicBezTo>
                    <a:pt x="2348892" y="155352"/>
                    <a:pt x="2364459" y="146175"/>
                    <a:pt x="2379449" y="136181"/>
                  </a:cubicBezTo>
                  <a:lnTo>
                    <a:pt x="2424420" y="106201"/>
                  </a:lnTo>
                  <a:lnTo>
                    <a:pt x="2446905" y="98706"/>
                  </a:lnTo>
                  <a:cubicBezTo>
                    <a:pt x="2456898" y="91211"/>
                    <a:pt x="2465712" y="81807"/>
                    <a:pt x="2476885" y="76221"/>
                  </a:cubicBezTo>
                  <a:cubicBezTo>
                    <a:pt x="2491018" y="69155"/>
                    <a:pt x="2506866" y="66228"/>
                    <a:pt x="2521856" y="61231"/>
                  </a:cubicBezTo>
                  <a:lnTo>
                    <a:pt x="2544341" y="53736"/>
                  </a:lnTo>
                  <a:cubicBezTo>
                    <a:pt x="2551836" y="51237"/>
                    <a:pt x="2559005" y="47357"/>
                    <a:pt x="2566826" y="46240"/>
                  </a:cubicBezTo>
                  <a:cubicBezTo>
                    <a:pt x="2584315" y="43742"/>
                    <a:pt x="2601911" y="41905"/>
                    <a:pt x="2619292" y="38745"/>
                  </a:cubicBezTo>
                  <a:cubicBezTo>
                    <a:pt x="2629427" y="36902"/>
                    <a:pt x="2639061" y="32611"/>
                    <a:pt x="2649272" y="31250"/>
                  </a:cubicBezTo>
                  <a:cubicBezTo>
                    <a:pt x="2676625" y="27603"/>
                    <a:pt x="2704274" y="26644"/>
                    <a:pt x="2731718" y="23755"/>
                  </a:cubicBezTo>
                  <a:cubicBezTo>
                    <a:pt x="2751750" y="21646"/>
                    <a:pt x="2771557" y="17161"/>
                    <a:pt x="2791679" y="16260"/>
                  </a:cubicBezTo>
                  <a:cubicBezTo>
                    <a:pt x="3154814" y="0"/>
                    <a:pt x="3116009" y="1270"/>
                    <a:pt x="3346315" y="1270"/>
                  </a:cubicBezTo>
                </a:path>
              </a:pathLst>
            </a:custGeom>
            <a:noFill/>
            <a:ln cap="flat" cmpd="sng" w="38100">
              <a:solidFill>
                <a:srgbClr val="4A7EBB"/>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98" name="Google Shape;398;p31"/>
            <p:cNvSpPr txBox="1"/>
            <p:nvPr/>
          </p:nvSpPr>
          <p:spPr>
            <a:xfrm>
              <a:off x="288" y="3936"/>
              <a:ext cx="2253" cy="14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Using incorrect scale (over smoothing)</a:t>
              </a:r>
              <a:endParaRPr/>
            </a:p>
          </p:txBody>
        </p:sp>
        <p:sp>
          <p:nvSpPr>
            <p:cNvPr id="399" name="Google Shape;399;p31"/>
            <p:cNvSpPr txBox="1"/>
            <p:nvPr/>
          </p:nvSpPr>
          <p:spPr>
            <a:xfrm>
              <a:off x="3600" y="3936"/>
              <a:ext cx="1096" cy="14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Interpolation error</a:t>
              </a:r>
              <a:endParaRPr/>
            </a:p>
          </p:txBody>
        </p:sp>
      </p:grpSp>
      <p:sp>
        <p:nvSpPr>
          <p:cNvPr id="400" name="Google Shape;400;p31"/>
          <p:cNvSpPr/>
          <p:nvPr/>
        </p:nvSpPr>
        <p:spPr>
          <a:xfrm>
            <a:off x="5035550" y="5419725"/>
            <a:ext cx="3346450" cy="676275"/>
          </a:xfrm>
          <a:custGeom>
            <a:rect b="b" l="l" r="r" t="t"/>
            <a:pathLst>
              <a:path extrusionOk="0" h="675827" w="3346315">
                <a:moveTo>
                  <a:pt x="70964" y="121191"/>
                </a:moveTo>
                <a:cubicBezTo>
                  <a:pt x="203707" y="94642"/>
                  <a:pt x="0" y="134965"/>
                  <a:pt x="153410" y="106201"/>
                </a:cubicBezTo>
                <a:cubicBezTo>
                  <a:pt x="178452" y="101506"/>
                  <a:pt x="204190" y="99268"/>
                  <a:pt x="228361" y="91211"/>
                </a:cubicBezTo>
                <a:cubicBezTo>
                  <a:pt x="235856" y="88713"/>
                  <a:pt x="242978" y="84431"/>
                  <a:pt x="250846" y="83716"/>
                </a:cubicBezTo>
                <a:cubicBezTo>
                  <a:pt x="298185" y="79412"/>
                  <a:pt x="345783" y="78719"/>
                  <a:pt x="393252" y="76221"/>
                </a:cubicBezTo>
                <a:cubicBezTo>
                  <a:pt x="443219" y="78719"/>
                  <a:pt x="493297" y="79561"/>
                  <a:pt x="543154" y="83716"/>
                </a:cubicBezTo>
                <a:cubicBezTo>
                  <a:pt x="555701" y="84762"/>
                  <a:pt x="582612" y="94370"/>
                  <a:pt x="595620" y="98706"/>
                </a:cubicBezTo>
                <a:lnTo>
                  <a:pt x="640590" y="128686"/>
                </a:lnTo>
                <a:cubicBezTo>
                  <a:pt x="648085" y="133683"/>
                  <a:pt x="654529" y="140829"/>
                  <a:pt x="663075" y="143677"/>
                </a:cubicBezTo>
                <a:cubicBezTo>
                  <a:pt x="681425" y="149794"/>
                  <a:pt x="699332" y="154584"/>
                  <a:pt x="715541" y="166162"/>
                </a:cubicBezTo>
                <a:cubicBezTo>
                  <a:pt x="724166" y="172323"/>
                  <a:pt x="729883" y="181861"/>
                  <a:pt x="738026" y="188647"/>
                </a:cubicBezTo>
                <a:cubicBezTo>
                  <a:pt x="744946" y="194414"/>
                  <a:pt x="753016" y="198640"/>
                  <a:pt x="760511" y="203637"/>
                </a:cubicBezTo>
                <a:cubicBezTo>
                  <a:pt x="779349" y="260152"/>
                  <a:pt x="751746" y="192681"/>
                  <a:pt x="790492" y="241113"/>
                </a:cubicBezTo>
                <a:cubicBezTo>
                  <a:pt x="795427" y="247282"/>
                  <a:pt x="793605" y="257024"/>
                  <a:pt x="797987" y="263598"/>
                </a:cubicBezTo>
                <a:cubicBezTo>
                  <a:pt x="803867" y="272417"/>
                  <a:pt x="813686" y="277940"/>
                  <a:pt x="820472" y="286083"/>
                </a:cubicBezTo>
                <a:cubicBezTo>
                  <a:pt x="851701" y="323558"/>
                  <a:pt x="816725" y="296076"/>
                  <a:pt x="857947" y="323558"/>
                </a:cubicBezTo>
                <a:cubicBezTo>
                  <a:pt x="867941" y="338548"/>
                  <a:pt x="872938" y="358535"/>
                  <a:pt x="887928" y="368529"/>
                </a:cubicBezTo>
                <a:cubicBezTo>
                  <a:pt x="925114" y="393320"/>
                  <a:pt x="904040" y="377147"/>
                  <a:pt x="947888" y="420995"/>
                </a:cubicBezTo>
                <a:cubicBezTo>
                  <a:pt x="955383" y="428490"/>
                  <a:pt x="964494" y="434660"/>
                  <a:pt x="970374" y="443480"/>
                </a:cubicBezTo>
                <a:cubicBezTo>
                  <a:pt x="975371" y="450975"/>
                  <a:pt x="978994" y="459595"/>
                  <a:pt x="985364" y="465965"/>
                </a:cubicBezTo>
                <a:cubicBezTo>
                  <a:pt x="1044314" y="524915"/>
                  <a:pt x="968949" y="429777"/>
                  <a:pt x="1030334" y="503440"/>
                </a:cubicBezTo>
                <a:cubicBezTo>
                  <a:pt x="1036101" y="510360"/>
                  <a:pt x="1038545" y="519994"/>
                  <a:pt x="1045324" y="525926"/>
                </a:cubicBezTo>
                <a:cubicBezTo>
                  <a:pt x="1058882" y="537790"/>
                  <a:pt x="1077556" y="543167"/>
                  <a:pt x="1090295" y="555906"/>
                </a:cubicBezTo>
                <a:cubicBezTo>
                  <a:pt x="1097790" y="563401"/>
                  <a:pt x="1103961" y="572511"/>
                  <a:pt x="1112780" y="578391"/>
                </a:cubicBezTo>
                <a:cubicBezTo>
                  <a:pt x="1119354" y="582773"/>
                  <a:pt x="1127770" y="583388"/>
                  <a:pt x="1135265" y="585886"/>
                </a:cubicBezTo>
                <a:cubicBezTo>
                  <a:pt x="1142760" y="590883"/>
                  <a:pt x="1149519" y="597218"/>
                  <a:pt x="1157751" y="600877"/>
                </a:cubicBezTo>
                <a:cubicBezTo>
                  <a:pt x="1172190" y="607294"/>
                  <a:pt x="1187731" y="610870"/>
                  <a:pt x="1202721" y="615867"/>
                </a:cubicBezTo>
                <a:lnTo>
                  <a:pt x="1225206" y="623362"/>
                </a:lnTo>
                <a:cubicBezTo>
                  <a:pt x="1232701" y="625860"/>
                  <a:pt x="1240625" y="627324"/>
                  <a:pt x="1247692" y="630857"/>
                </a:cubicBezTo>
                <a:cubicBezTo>
                  <a:pt x="1294263" y="654143"/>
                  <a:pt x="1260031" y="639736"/>
                  <a:pt x="1307652" y="653342"/>
                </a:cubicBezTo>
                <a:cubicBezTo>
                  <a:pt x="1315249" y="655512"/>
                  <a:pt x="1322357" y="659464"/>
                  <a:pt x="1330138" y="660837"/>
                </a:cubicBezTo>
                <a:cubicBezTo>
                  <a:pt x="1364932" y="666977"/>
                  <a:pt x="1435069" y="675827"/>
                  <a:pt x="1435069" y="675827"/>
                </a:cubicBezTo>
                <a:cubicBezTo>
                  <a:pt x="1502525" y="673329"/>
                  <a:pt x="1570074" y="672678"/>
                  <a:pt x="1637436" y="668332"/>
                </a:cubicBezTo>
                <a:cubicBezTo>
                  <a:pt x="1644897" y="667851"/>
                  <a:pt x="1680795" y="657245"/>
                  <a:pt x="1689902" y="653342"/>
                </a:cubicBezTo>
                <a:cubicBezTo>
                  <a:pt x="1700172" y="648941"/>
                  <a:pt x="1709282" y="641885"/>
                  <a:pt x="1719882" y="638352"/>
                </a:cubicBezTo>
                <a:cubicBezTo>
                  <a:pt x="1804695" y="610081"/>
                  <a:pt x="1751916" y="633704"/>
                  <a:pt x="1817318" y="615867"/>
                </a:cubicBezTo>
                <a:cubicBezTo>
                  <a:pt x="1832562" y="611710"/>
                  <a:pt x="1847298" y="605874"/>
                  <a:pt x="1862288" y="600877"/>
                </a:cubicBezTo>
                <a:cubicBezTo>
                  <a:pt x="1869783" y="598378"/>
                  <a:pt x="1878200" y="597764"/>
                  <a:pt x="1884774" y="593381"/>
                </a:cubicBezTo>
                <a:cubicBezTo>
                  <a:pt x="1899764" y="583388"/>
                  <a:pt x="1912653" y="569098"/>
                  <a:pt x="1929744" y="563401"/>
                </a:cubicBezTo>
                <a:cubicBezTo>
                  <a:pt x="1937239" y="560903"/>
                  <a:pt x="1945163" y="559439"/>
                  <a:pt x="1952229" y="555906"/>
                </a:cubicBezTo>
                <a:cubicBezTo>
                  <a:pt x="2010347" y="526848"/>
                  <a:pt x="1940684" y="552260"/>
                  <a:pt x="1997200" y="533421"/>
                </a:cubicBezTo>
                <a:cubicBezTo>
                  <a:pt x="2040262" y="490358"/>
                  <a:pt x="2017915" y="501531"/>
                  <a:pt x="2057161" y="488450"/>
                </a:cubicBezTo>
                <a:lnTo>
                  <a:pt x="2102131" y="458470"/>
                </a:lnTo>
                <a:lnTo>
                  <a:pt x="2124616" y="443480"/>
                </a:lnTo>
                <a:cubicBezTo>
                  <a:pt x="2127114" y="435985"/>
                  <a:pt x="2128046" y="427770"/>
                  <a:pt x="2132111" y="420995"/>
                </a:cubicBezTo>
                <a:cubicBezTo>
                  <a:pt x="2135747" y="414935"/>
                  <a:pt x="2142687" y="411522"/>
                  <a:pt x="2147102" y="406004"/>
                </a:cubicBezTo>
                <a:cubicBezTo>
                  <a:pt x="2152729" y="398970"/>
                  <a:pt x="2158064" y="391576"/>
                  <a:pt x="2162092" y="383519"/>
                </a:cubicBezTo>
                <a:cubicBezTo>
                  <a:pt x="2165625" y="376453"/>
                  <a:pt x="2166054" y="368100"/>
                  <a:pt x="2169587" y="361034"/>
                </a:cubicBezTo>
                <a:cubicBezTo>
                  <a:pt x="2179041" y="342125"/>
                  <a:pt x="2185625" y="337500"/>
                  <a:pt x="2199567" y="323558"/>
                </a:cubicBezTo>
                <a:cubicBezTo>
                  <a:pt x="2202065" y="316063"/>
                  <a:pt x="2203142" y="307932"/>
                  <a:pt x="2207062" y="301073"/>
                </a:cubicBezTo>
                <a:cubicBezTo>
                  <a:pt x="2232578" y="256420"/>
                  <a:pt x="2221398" y="285028"/>
                  <a:pt x="2244538" y="256103"/>
                </a:cubicBezTo>
                <a:cubicBezTo>
                  <a:pt x="2273093" y="220410"/>
                  <a:pt x="2243465" y="244326"/>
                  <a:pt x="2282013" y="218627"/>
                </a:cubicBezTo>
                <a:cubicBezTo>
                  <a:pt x="2287010" y="211132"/>
                  <a:pt x="2290633" y="202512"/>
                  <a:pt x="2297003" y="196142"/>
                </a:cubicBezTo>
                <a:cubicBezTo>
                  <a:pt x="2303373" y="189772"/>
                  <a:pt x="2312454" y="186779"/>
                  <a:pt x="2319488" y="181152"/>
                </a:cubicBezTo>
                <a:cubicBezTo>
                  <a:pt x="2325006" y="176738"/>
                  <a:pt x="2328826" y="170402"/>
                  <a:pt x="2334479" y="166162"/>
                </a:cubicBezTo>
                <a:cubicBezTo>
                  <a:pt x="2348892" y="155352"/>
                  <a:pt x="2364459" y="146175"/>
                  <a:pt x="2379449" y="136181"/>
                </a:cubicBezTo>
                <a:lnTo>
                  <a:pt x="2424420" y="106201"/>
                </a:lnTo>
                <a:lnTo>
                  <a:pt x="2446905" y="98706"/>
                </a:lnTo>
                <a:cubicBezTo>
                  <a:pt x="2456898" y="91211"/>
                  <a:pt x="2465712" y="81807"/>
                  <a:pt x="2476885" y="76221"/>
                </a:cubicBezTo>
                <a:cubicBezTo>
                  <a:pt x="2491018" y="69155"/>
                  <a:pt x="2506866" y="66228"/>
                  <a:pt x="2521856" y="61231"/>
                </a:cubicBezTo>
                <a:lnTo>
                  <a:pt x="2544341" y="53736"/>
                </a:lnTo>
                <a:cubicBezTo>
                  <a:pt x="2551836" y="51237"/>
                  <a:pt x="2559005" y="47357"/>
                  <a:pt x="2566826" y="46240"/>
                </a:cubicBezTo>
                <a:cubicBezTo>
                  <a:pt x="2584315" y="43742"/>
                  <a:pt x="2601911" y="41905"/>
                  <a:pt x="2619292" y="38745"/>
                </a:cubicBezTo>
                <a:cubicBezTo>
                  <a:pt x="2629427" y="36902"/>
                  <a:pt x="2639061" y="32611"/>
                  <a:pt x="2649272" y="31250"/>
                </a:cubicBezTo>
                <a:cubicBezTo>
                  <a:pt x="2676625" y="27603"/>
                  <a:pt x="2704274" y="26644"/>
                  <a:pt x="2731718" y="23755"/>
                </a:cubicBezTo>
                <a:cubicBezTo>
                  <a:pt x="2751750" y="21646"/>
                  <a:pt x="2771557" y="17161"/>
                  <a:pt x="2791679" y="16260"/>
                </a:cubicBezTo>
                <a:cubicBezTo>
                  <a:pt x="3154814" y="0"/>
                  <a:pt x="3116009" y="1270"/>
                  <a:pt x="3346315" y="1270"/>
                </a:cubicBezTo>
              </a:path>
            </a:pathLst>
          </a:custGeom>
          <a:noFill/>
          <a:ln cap="flat" cmpd="sng" w="38100">
            <a:solidFill>
              <a:srgbClr val="4A7EBB"/>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transition spd="slow">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2"/>
          <p:cNvSpPr txBox="1"/>
          <p:nvPr>
            <p:ph type="title"/>
          </p:nvPr>
        </p:nvSpPr>
        <p:spPr>
          <a:xfrm>
            <a:off x="152400" y="233362"/>
            <a:ext cx="8763000" cy="5762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Example: Mapping forest attributes across landscapes</a:t>
            </a:r>
            <a:endParaRPr/>
          </a:p>
        </p:txBody>
      </p:sp>
      <p:sp>
        <p:nvSpPr>
          <p:cNvPr id="409" name="Google Shape;409;p32"/>
          <p:cNvSpPr txBox="1"/>
          <p:nvPr>
            <p:ph idx="1" type="body"/>
          </p:nvPr>
        </p:nvSpPr>
        <p:spPr>
          <a:xfrm>
            <a:off x="0" y="1295400"/>
            <a:ext cx="4419600" cy="671512"/>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1200"/>
              <a:buNone/>
            </a:pPr>
            <a:r>
              <a:rPr b="0" i="0" lang="en-US" sz="1200" u="none">
                <a:solidFill>
                  <a:schemeClr val="dk1"/>
                </a:solidFill>
                <a:latin typeface="Arial"/>
                <a:ea typeface="Arial"/>
                <a:cs typeface="Arial"/>
                <a:sym typeface="Arial"/>
              </a:rPr>
              <a:t> </a:t>
            </a:r>
            <a:r>
              <a:rPr b="0" i="0" lang="en-US" sz="1800" u="none">
                <a:solidFill>
                  <a:schemeClr val="dk1"/>
                </a:solidFill>
                <a:latin typeface="Arial"/>
                <a:ea typeface="Arial"/>
                <a:cs typeface="Arial"/>
                <a:sym typeface="Arial"/>
              </a:rPr>
              <a:t>Stand height at Capitol Forest study site (30 m cells)</a:t>
            </a:r>
            <a:endParaRPr/>
          </a:p>
        </p:txBody>
      </p:sp>
      <p:pic>
        <p:nvPicPr>
          <p:cNvPr id="410" name="Google Shape;410;p32"/>
          <p:cNvPicPr preferRelativeResize="0"/>
          <p:nvPr/>
        </p:nvPicPr>
        <p:blipFill rotWithShape="1">
          <a:blip r:embed="rId3">
            <a:alphaModFix/>
          </a:blip>
          <a:srcRect b="0" l="0" r="0" t="0"/>
          <a:stretch/>
        </p:blipFill>
        <p:spPr>
          <a:xfrm>
            <a:off x="152400" y="1981200"/>
            <a:ext cx="4267200" cy="3711575"/>
          </a:xfrm>
          <a:prstGeom prst="rect">
            <a:avLst/>
          </a:prstGeom>
          <a:noFill/>
          <a:ln>
            <a:noFill/>
          </a:ln>
        </p:spPr>
      </p:pic>
      <p:sp>
        <p:nvSpPr>
          <p:cNvPr id="411" name="Google Shape;411;p32"/>
          <p:cNvSpPr txBox="1"/>
          <p:nvPr/>
        </p:nvSpPr>
        <p:spPr>
          <a:xfrm>
            <a:off x="4572000" y="1295400"/>
            <a:ext cx="4108450" cy="533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Stem volume (30 m cells)</a:t>
            </a:r>
            <a:endParaRPr/>
          </a:p>
        </p:txBody>
      </p:sp>
      <p:pic>
        <p:nvPicPr>
          <p:cNvPr id="412" name="Google Shape;412;p32"/>
          <p:cNvPicPr preferRelativeResize="0"/>
          <p:nvPr/>
        </p:nvPicPr>
        <p:blipFill rotWithShape="1">
          <a:blip r:embed="rId4">
            <a:alphaModFix/>
          </a:blip>
          <a:srcRect b="0" l="0" r="0" t="0"/>
          <a:stretch/>
        </p:blipFill>
        <p:spPr>
          <a:xfrm>
            <a:off x="4572000" y="1992312"/>
            <a:ext cx="4343400" cy="3646487"/>
          </a:xfrm>
          <a:prstGeom prst="rect">
            <a:avLst/>
          </a:prstGeom>
          <a:noFill/>
          <a:ln>
            <a:noFill/>
          </a:ln>
        </p:spPr>
      </p:pic>
      <p:sp>
        <p:nvSpPr>
          <p:cNvPr id="413" name="Google Shape;413;p32"/>
          <p:cNvSpPr txBox="1"/>
          <p:nvPr/>
        </p:nvSpPr>
        <p:spPr>
          <a:xfrm>
            <a:off x="2133600" y="3124200"/>
            <a:ext cx="914400" cy="914400"/>
          </a:xfrm>
          <a:prstGeom prst="rect">
            <a:avLst/>
          </a:prstGeom>
          <a:solidFill>
            <a:schemeClr val="lt1">
              <a:alpha val="44705"/>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14" name="Google Shape;414;p32"/>
          <p:cNvSpPr txBox="1"/>
          <p:nvPr/>
        </p:nvSpPr>
        <p:spPr>
          <a:xfrm>
            <a:off x="838200" y="5791200"/>
            <a:ext cx="7391400" cy="457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2"/>
              </a:buClr>
              <a:buSzPts val="1080"/>
              <a:buFont typeface="Noto Sans Symbols"/>
              <a:buChar char="◆"/>
            </a:pPr>
            <a:r>
              <a:rPr b="0" i="0" lang="en-US" sz="1800" u="none">
                <a:solidFill>
                  <a:schemeClr val="dk1"/>
                </a:solidFill>
                <a:latin typeface="Arial"/>
                <a:ea typeface="Arial"/>
                <a:cs typeface="Arial"/>
                <a:sym typeface="Arial"/>
              </a:rPr>
              <a:t>Cross hatched polygon = 1 FIA plot (averaged observation)</a:t>
            </a:r>
            <a:endParaRPr/>
          </a:p>
        </p:txBody>
      </p:sp>
      <p:sp>
        <p:nvSpPr>
          <p:cNvPr id="415" name="Google Shape;415;p32"/>
          <p:cNvSpPr txBox="1"/>
          <p:nvPr/>
        </p:nvSpPr>
        <p:spPr>
          <a:xfrm>
            <a:off x="6629400" y="3124200"/>
            <a:ext cx="914400" cy="914400"/>
          </a:xfrm>
          <a:prstGeom prst="rect">
            <a:avLst/>
          </a:prstGeom>
          <a:solidFill>
            <a:schemeClr val="lt1">
              <a:alpha val="44705"/>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transition spd="slow">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3"/>
          <p:cNvSpPr txBox="1"/>
          <p:nvPr>
            <p:ph type="title"/>
          </p:nvPr>
        </p:nvSpPr>
        <p:spPr>
          <a:xfrm>
            <a:off x="457200" y="533400"/>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b="1" i="0" lang="en-US" sz="4400" u="none">
                <a:solidFill>
                  <a:schemeClr val="dk1"/>
                </a:solidFill>
                <a:latin typeface="Arial"/>
                <a:ea typeface="Arial"/>
                <a:cs typeface="Arial"/>
                <a:sym typeface="Arial"/>
              </a:rPr>
              <a:t>Other Considerations</a:t>
            </a:r>
            <a:endParaRPr/>
          </a:p>
        </p:txBody>
      </p:sp>
      <p:sp>
        <p:nvSpPr>
          <p:cNvPr id="422" name="Google Shape;422;p33"/>
          <p:cNvSpPr txBox="1"/>
          <p:nvPr>
            <p:ph idx="1" type="body"/>
          </p:nvPr>
        </p:nvSpPr>
        <p:spPr>
          <a:xfrm>
            <a:off x="457200" y="1981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LiDAR derived DEM are not often  hydro-corrected so as to ensure a continuous downward flow of water (no Digital Line Graph (DLG) hypsographic and hydrographic data)</a:t>
            </a:r>
            <a:endParaRPr/>
          </a:p>
          <a:p>
            <a:pPr indent="-342900" lvl="0" marL="342900" marR="0" rtl="0" algn="l">
              <a:lnSpc>
                <a:spcPct val="100000"/>
              </a:lnSpc>
              <a:spcBef>
                <a:spcPts val="160"/>
              </a:spcBef>
              <a:spcAft>
                <a:spcPts val="0"/>
              </a:spcAft>
              <a:buClr>
                <a:schemeClr val="dk1"/>
              </a:buClr>
              <a:buSzPts val="800"/>
              <a:buFont typeface="Arial"/>
              <a:buNone/>
            </a:pPr>
            <a:r>
              <a:t/>
            </a:r>
            <a:endParaRPr b="0" i="0" sz="800" u="non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Water creates a natural void in LiDAR data and manual addition of breadlines is necessary</a:t>
            </a:r>
            <a:endParaRPr/>
          </a:p>
          <a:p>
            <a:pPr indent="-342900" lvl="0" marL="342900" marR="0" rtl="0" algn="l">
              <a:lnSpc>
                <a:spcPct val="100000"/>
              </a:lnSpc>
              <a:spcBef>
                <a:spcPts val="160"/>
              </a:spcBef>
              <a:spcAft>
                <a:spcPts val="0"/>
              </a:spcAft>
              <a:buClr>
                <a:schemeClr val="dk1"/>
              </a:buClr>
              <a:buSzPts val="800"/>
              <a:buFont typeface="Arial"/>
              <a:buNone/>
            </a:pPr>
            <a:r>
              <a:t/>
            </a:r>
            <a:endParaRPr b="0" i="0" sz="800" u="non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This type of processing is feasible with LiDAR data but it adds cost</a:t>
            </a:r>
            <a:endParaRPr/>
          </a:p>
        </p:txBody>
      </p:sp>
    </p:spTree>
  </p:cSld>
  <p:clrMapOvr>
    <a:masterClrMapping/>
  </p:clrMapOvr>
  <p:transition spd="slow">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4"/>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000"/>
              <a:buFont typeface="Arial"/>
              <a:buNone/>
            </a:pPr>
            <a:r>
              <a:rPr b="1" i="0" lang="en-US" sz="4000" u="none">
                <a:solidFill>
                  <a:schemeClr val="dk1"/>
                </a:solidFill>
                <a:latin typeface="Arial"/>
                <a:ea typeface="Arial"/>
                <a:cs typeface="Arial"/>
                <a:sym typeface="Arial"/>
              </a:rPr>
              <a:t>Visualization</a:t>
            </a:r>
            <a:endParaRPr/>
          </a:p>
        </p:txBody>
      </p:sp>
      <p:sp>
        <p:nvSpPr>
          <p:cNvPr id="429" name="Google Shape;429;p34"/>
          <p:cNvSpPr txBox="1"/>
          <p:nvPr>
            <p:ph idx="1" type="body"/>
          </p:nvPr>
        </p:nvSpPr>
        <p:spPr>
          <a:xfrm>
            <a:off x="457200" y="1600200"/>
            <a:ext cx="4572000" cy="452596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Shaded relief &amp; DEM illumination can be used as a simple visualization technique</a:t>
            </a:r>
            <a:endParaRPr/>
          </a:p>
          <a:p>
            <a:pPr indent="-342900" lvl="0" marL="342900" rtl="0" algn="l">
              <a:lnSpc>
                <a:spcPct val="100000"/>
              </a:lnSpc>
              <a:spcBef>
                <a:spcPts val="160"/>
              </a:spcBef>
              <a:spcAft>
                <a:spcPts val="0"/>
              </a:spcAft>
              <a:buClr>
                <a:schemeClr val="dk1"/>
              </a:buClr>
              <a:buSzPts val="800"/>
              <a:buNone/>
            </a:pPr>
            <a:r>
              <a:t/>
            </a:r>
            <a:endParaRPr b="0" i="0" sz="800" u="none">
              <a:solidFill>
                <a:schemeClr val="dk1"/>
              </a:solidFill>
              <a:latin typeface="Arial"/>
              <a:ea typeface="Arial"/>
              <a:cs typeface="Arial"/>
              <a:sym typeface="Arial"/>
            </a:endParaRPr>
          </a:p>
          <a:p>
            <a:pPr indent="-342900" lvl="0" marL="342900" rtl="0" algn="l">
              <a:lnSpc>
                <a:spcPct val="100000"/>
              </a:lnSpc>
              <a:spcBef>
                <a:spcPts val="56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These methods are subjective</a:t>
            </a:r>
            <a:endParaRPr/>
          </a:p>
          <a:p>
            <a:pPr indent="-342900" lvl="0" marL="342900" rtl="0" algn="l">
              <a:lnSpc>
                <a:spcPct val="100000"/>
              </a:lnSpc>
              <a:spcBef>
                <a:spcPts val="160"/>
              </a:spcBef>
              <a:spcAft>
                <a:spcPts val="0"/>
              </a:spcAft>
              <a:buClr>
                <a:schemeClr val="dk1"/>
              </a:buClr>
              <a:buSzPts val="800"/>
              <a:buNone/>
            </a:pPr>
            <a:r>
              <a:t/>
            </a:r>
            <a:endParaRPr b="0" i="0" sz="800" u="none">
              <a:solidFill>
                <a:schemeClr val="dk1"/>
              </a:solidFill>
              <a:latin typeface="Arial"/>
              <a:ea typeface="Arial"/>
              <a:cs typeface="Arial"/>
              <a:sym typeface="Arial"/>
            </a:endParaRPr>
          </a:p>
          <a:p>
            <a:pPr indent="-342900" lvl="0" marL="342900" rtl="0" algn="l">
              <a:lnSpc>
                <a:spcPct val="100000"/>
              </a:lnSpc>
              <a:spcBef>
                <a:spcPts val="56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Sensitive to hardware parameters</a:t>
            </a:r>
            <a:endParaRPr/>
          </a:p>
        </p:txBody>
      </p:sp>
      <p:pic>
        <p:nvPicPr>
          <p:cNvPr descr="http://www.geomaticssystems.com/Images/ReliefShade/MountStHelenReliefShaded.JPG" id="430" name="Google Shape;430;p34"/>
          <p:cNvPicPr preferRelativeResize="0"/>
          <p:nvPr/>
        </p:nvPicPr>
        <p:blipFill rotWithShape="1">
          <a:blip r:embed="rId3">
            <a:alphaModFix/>
          </a:blip>
          <a:srcRect b="0" l="0" r="0" t="0"/>
          <a:stretch/>
        </p:blipFill>
        <p:spPr>
          <a:xfrm>
            <a:off x="5410200" y="1600200"/>
            <a:ext cx="3135312" cy="4479925"/>
          </a:xfrm>
          <a:prstGeom prst="rect">
            <a:avLst/>
          </a:prstGeom>
          <a:noFill/>
          <a:ln>
            <a:noFill/>
          </a:ln>
        </p:spPr>
      </p:pic>
    </p:spTree>
  </p:cSld>
  <p:clrMapOvr>
    <a:masterClrMapping/>
  </p:clrMapOvr>
  <p:transition spd="slow">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5"/>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600"/>
              <a:buFont typeface="Arial"/>
              <a:buNone/>
            </a:pPr>
            <a:r>
              <a:rPr b="1" i="0" lang="en-US" sz="3600" u="none">
                <a:solidFill>
                  <a:schemeClr val="dk1"/>
                </a:solidFill>
                <a:latin typeface="Arial"/>
                <a:ea typeface="Arial"/>
                <a:cs typeface="Arial"/>
                <a:sym typeface="Arial"/>
              </a:rPr>
              <a:t>Further Analysis &amp; Ground Validation</a:t>
            </a:r>
            <a:endParaRPr/>
          </a:p>
        </p:txBody>
      </p:sp>
      <p:sp>
        <p:nvSpPr>
          <p:cNvPr id="437" name="Google Shape;437;p35"/>
          <p:cNvSpPr txBox="1"/>
          <p:nvPr>
            <p:ph idx="1" type="body"/>
          </p:nvPr>
        </p:nvSpPr>
        <p:spPr>
          <a:xfrm>
            <a:off x="457200" y="2514600"/>
            <a:ext cx="8229600" cy="35814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Once the DTM or DEM is available GIS can be utilized for further systematic analysis and modeling</a:t>
            </a:r>
            <a:endParaRPr/>
          </a:p>
          <a:p>
            <a:pPr indent="-342900" lvl="0" marL="342900" rtl="0" algn="l">
              <a:lnSpc>
                <a:spcPct val="100000"/>
              </a:lnSpc>
              <a:spcBef>
                <a:spcPts val="56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Accuracy assessment should always be attempted (best approach is to do ground validation)</a:t>
            </a:r>
            <a:endParaRP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4"/>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dk1"/>
              </a:solidFill>
              <a:latin typeface="Calibri"/>
              <a:ea typeface="Calibri"/>
              <a:cs typeface="Calibri"/>
              <a:sym typeface="Calibri"/>
            </a:endParaRPr>
          </a:p>
        </p:txBody>
      </p:sp>
      <p:pic>
        <p:nvPicPr>
          <p:cNvPr id="123" name="Google Shape;123;p4"/>
          <p:cNvPicPr preferRelativeResize="0"/>
          <p:nvPr>
            <p:ph idx="1" type="body"/>
          </p:nvPr>
        </p:nvPicPr>
        <p:blipFill rotWithShape="1">
          <a:blip r:embed="rId3">
            <a:alphaModFix/>
          </a:blip>
          <a:srcRect b="0" l="0" r="0" t="0"/>
          <a:stretch/>
        </p:blipFill>
        <p:spPr>
          <a:xfrm>
            <a:off x="-2538412" y="-900112"/>
            <a:ext cx="14220825" cy="9525000"/>
          </a:xfrm>
          <a:prstGeom prst="rect">
            <a:avLst/>
          </a:prstGeom>
          <a:noFill/>
          <a:ln>
            <a:noFill/>
          </a:ln>
        </p:spPr>
      </p:pic>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5"/>
          <p:cNvSpPr txBox="1"/>
          <p:nvPr>
            <p:ph type="title"/>
          </p:nvPr>
        </p:nvSpPr>
        <p:spPr>
          <a:xfrm>
            <a:off x="0" y="0"/>
            <a:ext cx="9144000" cy="838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600"/>
              <a:buFont typeface="Arial"/>
              <a:buNone/>
            </a:pPr>
            <a:r>
              <a:rPr b="1" i="0" lang="en-US" sz="3600" u="none">
                <a:solidFill>
                  <a:schemeClr val="dk1"/>
                </a:solidFill>
                <a:latin typeface="Arial"/>
                <a:ea typeface="Arial"/>
                <a:cs typeface="Arial"/>
                <a:sym typeface="Arial"/>
              </a:rPr>
              <a:t>Traditional Photogrammetry vs. LiDAR</a:t>
            </a:r>
            <a:endParaRPr/>
          </a:p>
        </p:txBody>
      </p:sp>
      <p:graphicFrame>
        <p:nvGraphicFramePr>
          <p:cNvPr id="130" name="Google Shape;130;p5"/>
          <p:cNvGraphicFramePr/>
          <p:nvPr/>
        </p:nvGraphicFramePr>
        <p:xfrm>
          <a:off x="381000" y="914400"/>
          <a:ext cx="3000000" cy="3000000"/>
        </p:xfrm>
        <a:graphic>
          <a:graphicData uri="http://schemas.openxmlformats.org/drawingml/2006/table">
            <a:tbl>
              <a:tblPr>
                <a:noFill/>
                <a:tableStyleId>{3F962C51-F6F2-4C91-98B0-0EA1E9C62BCE}</a:tableStyleId>
              </a:tblPr>
              <a:tblGrid>
                <a:gridCol w="4114800"/>
                <a:gridCol w="4114800"/>
              </a:tblGrid>
              <a:tr h="457200">
                <a:tc>
                  <a:txBody>
                    <a:bodyPr/>
                    <a:lstStyle/>
                    <a:p>
                      <a:pPr indent="0" lvl="0" marL="0" marR="0" rtl="0" algn="l">
                        <a:lnSpc>
                          <a:spcPct val="100000"/>
                        </a:lnSpc>
                        <a:spcBef>
                          <a:spcPts val="0"/>
                        </a:spcBef>
                        <a:spcAft>
                          <a:spcPts val="0"/>
                        </a:spcAft>
                        <a:buClr>
                          <a:srgbClr val="FFFFFF"/>
                        </a:buClr>
                        <a:buSzPts val="2400"/>
                        <a:buFont typeface="Arial"/>
                        <a:buNone/>
                      </a:pPr>
                      <a:r>
                        <a:rPr b="1" i="0" lang="en-US" sz="2400" u="none" cap="none" strike="noStrike">
                          <a:solidFill>
                            <a:srgbClr val="FFFFFF"/>
                          </a:solidFill>
                          <a:latin typeface="Arial"/>
                          <a:ea typeface="Arial"/>
                          <a:cs typeface="Arial"/>
                          <a:sym typeface="Arial"/>
                        </a:rPr>
                        <a:t>LiDAR</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2400"/>
                        <a:buFont typeface="Arial"/>
                        <a:buNone/>
                      </a:pPr>
                      <a:r>
                        <a:rPr b="1" i="0" lang="en-US" sz="2400" u="none" cap="none" strike="noStrike">
                          <a:solidFill>
                            <a:srgbClr val="FFFFFF"/>
                          </a:solidFill>
                          <a:latin typeface="Arial"/>
                          <a:ea typeface="Arial"/>
                          <a:cs typeface="Arial"/>
                          <a:sym typeface="Arial"/>
                        </a:rPr>
                        <a:t>Photogrammetric</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457200">
                <a:tc>
                  <a:txBody>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Day or night data acquisition</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Day time collection only</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r h="822325">
                <a:tc>
                  <a:txBody>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Direct acquisition of 3D collection</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Complicated and sometimes unreliable procedures</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r h="823900">
                <a:tc>
                  <a:txBody>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Vertical accuracy is better than planimetric*</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Planimetric accuracy is better than vertical</a:t>
                      </a:r>
                      <a:r>
                        <a:rPr b="1" i="0" lang="en-US" sz="24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r h="2651125">
                <a:tc>
                  <a:txBody>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Point cloud difficult to derive semantic information; however, </a:t>
                      </a:r>
                      <a:r>
                        <a:rPr b="0" i="0" lang="en-US" sz="2400" u="sng" cap="none" strike="noStrike">
                          <a:solidFill>
                            <a:schemeClr val="dk1"/>
                          </a:solidFill>
                          <a:latin typeface="Arial"/>
                          <a:ea typeface="Arial"/>
                          <a:cs typeface="Arial"/>
                          <a:sym typeface="Arial"/>
                        </a:rPr>
                        <a:t>intensity</a:t>
                      </a:r>
                      <a:r>
                        <a:rPr b="0" i="0" lang="en-US" sz="2400" u="none" cap="none" strike="noStrike">
                          <a:solidFill>
                            <a:schemeClr val="dk1"/>
                          </a:solidFill>
                          <a:latin typeface="Arial"/>
                          <a:ea typeface="Arial"/>
                          <a:cs typeface="Arial"/>
                          <a:sym typeface="Arial"/>
                        </a:rPr>
                        <a:t> values can be used to produce a visually rich image like product (example of an intensity image)</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Rich in semantic information</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bl>
          </a:graphicData>
        </a:graphic>
      </p:graphicFrame>
      <p:sp>
        <p:nvSpPr>
          <p:cNvPr id="131" name="Google Shape;131;p5"/>
          <p:cNvSpPr txBox="1"/>
          <p:nvPr/>
        </p:nvSpPr>
        <p:spPr>
          <a:xfrm>
            <a:off x="457200" y="6248400"/>
            <a:ext cx="59245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*Complementary characteristics suggest integration </a:t>
            </a:r>
            <a:endParaRP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6"/>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600"/>
              <a:buFont typeface="Arial"/>
              <a:buNone/>
            </a:pPr>
            <a:r>
              <a:rPr b="0" i="0" lang="en-US" sz="3600" u="none">
                <a:solidFill>
                  <a:schemeClr val="dk1"/>
                </a:solidFill>
                <a:latin typeface="Arial"/>
                <a:ea typeface="Arial"/>
                <a:cs typeface="Arial"/>
                <a:sym typeface="Arial"/>
              </a:rPr>
              <a:t>Intensity Image</a:t>
            </a:r>
            <a:endParaRPr/>
          </a:p>
        </p:txBody>
      </p:sp>
      <p:pic>
        <p:nvPicPr>
          <p:cNvPr id="138" name="Google Shape;138;p6"/>
          <p:cNvPicPr preferRelativeResize="0"/>
          <p:nvPr>
            <p:ph idx="1" type="body"/>
          </p:nvPr>
        </p:nvPicPr>
        <p:blipFill rotWithShape="1">
          <a:blip r:embed="rId3">
            <a:alphaModFix/>
          </a:blip>
          <a:srcRect b="0" l="0" r="0" t="0"/>
          <a:stretch/>
        </p:blipFill>
        <p:spPr>
          <a:xfrm>
            <a:off x="4267200" y="1600200"/>
            <a:ext cx="4724400" cy="4238625"/>
          </a:xfrm>
          <a:prstGeom prst="rect">
            <a:avLst/>
          </a:prstGeom>
          <a:noFill/>
          <a:ln>
            <a:noFill/>
          </a:ln>
        </p:spPr>
      </p:pic>
      <p:sp>
        <p:nvSpPr>
          <p:cNvPr id="139" name="Google Shape;139;p6"/>
          <p:cNvSpPr txBox="1"/>
          <p:nvPr/>
        </p:nvSpPr>
        <p:spPr>
          <a:xfrm>
            <a:off x="0" y="762000"/>
            <a:ext cx="4267200" cy="6477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Commonly unused bi-product of a LiDAR acquisition and is the intensity of object that the laser pulse is striking. This is an uncalibrated 8-bit (0-255) image that is ortho-rectified as therefore can be used as an orthophoto</a:t>
            </a:r>
            <a:endParaRPr/>
          </a:p>
          <a:p>
            <a:pPr indent="-342900" lvl="0" marL="342900" marR="0" rtl="0" algn="l">
              <a:lnSpc>
                <a:spcPct val="100000"/>
              </a:lnSpc>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Not typically used in quantitative analysis as image gains always set to 'adaptive gain' setting when images are acquired</a:t>
            </a:r>
            <a:br>
              <a:rPr b="0" i="0" lang="en-US" sz="2400" u="none" cap="none" strike="noStrike">
                <a:solidFill>
                  <a:schemeClr val="dk1"/>
                </a:solidFill>
                <a:latin typeface="Arial"/>
                <a:ea typeface="Arial"/>
                <a:cs typeface="Arial"/>
                <a:sym typeface="Arial"/>
              </a:rPr>
            </a:br>
            <a:endParaRPr/>
          </a:p>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7"/>
          <p:cNvSpPr txBox="1"/>
          <p:nvPr>
            <p:ph type="title"/>
          </p:nvPr>
        </p:nvSpPr>
        <p:spPr>
          <a:xfrm>
            <a:off x="457200" y="0"/>
            <a:ext cx="8229600" cy="838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Aerial LiDAR System Components*</a:t>
            </a:r>
            <a:endParaRPr/>
          </a:p>
        </p:txBody>
      </p:sp>
      <p:sp>
        <p:nvSpPr>
          <p:cNvPr id="146" name="Google Shape;146;p7"/>
          <p:cNvSpPr txBox="1"/>
          <p:nvPr>
            <p:ph idx="1" type="body"/>
          </p:nvPr>
        </p:nvSpPr>
        <p:spPr>
          <a:xfrm>
            <a:off x="381000" y="1066800"/>
            <a:ext cx="47244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Aircraft</a:t>
            </a:r>
            <a:endParaRPr/>
          </a:p>
          <a:p>
            <a:pPr indent="-342900" lvl="0" marL="342900" marR="0" rtl="0" algn="l">
              <a:lnSpc>
                <a:spcPct val="100000"/>
              </a:lnSpc>
              <a:spcBef>
                <a:spcPts val="40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Scanning laser emitter-receiver unit</a:t>
            </a:r>
            <a:endParaRPr/>
          </a:p>
          <a:p>
            <a:pPr indent="-342900" lvl="0" marL="342900" marR="0" rtl="0" algn="l">
              <a:lnSpc>
                <a:spcPct val="100000"/>
              </a:lnSpc>
              <a:spcBef>
                <a:spcPts val="40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Differentially-corrected GPS</a:t>
            </a:r>
            <a:endParaRPr/>
          </a:p>
          <a:p>
            <a:pPr indent="-342900" lvl="0" marL="342900" marR="0" rtl="0" algn="l">
              <a:lnSpc>
                <a:spcPct val="100000"/>
              </a:lnSpc>
              <a:spcBef>
                <a:spcPts val="40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Inertial measurement unit (IMU)</a:t>
            </a:r>
            <a:endParaRPr/>
          </a:p>
          <a:p>
            <a:pPr indent="-342900" lvl="0" marL="342900" marR="0" rtl="0" algn="l">
              <a:lnSpc>
                <a:spcPct val="100000"/>
              </a:lnSpc>
              <a:spcBef>
                <a:spcPts val="400"/>
              </a:spcBef>
              <a:spcAft>
                <a:spcPts val="0"/>
              </a:spcAft>
              <a:buClr>
                <a:schemeClr val="dk1"/>
              </a:buClr>
              <a:buSzPts val="2000"/>
              <a:buFont typeface="Arial"/>
              <a:buChar char="•"/>
            </a:pPr>
            <a:r>
              <a:rPr b="0" i="0" lang="en-US" sz="2000" u="none">
                <a:solidFill>
                  <a:schemeClr val="dk1"/>
                </a:solidFill>
                <a:latin typeface="Arial"/>
                <a:ea typeface="Arial"/>
                <a:cs typeface="Arial"/>
                <a:sym typeface="Arial"/>
              </a:rPr>
              <a:t>Computer</a:t>
            </a:r>
            <a:endParaRPr/>
          </a:p>
        </p:txBody>
      </p:sp>
      <p:pic>
        <p:nvPicPr>
          <p:cNvPr descr="ground plane scanlines GPS IMU tree" id="147" name="Google Shape;147;p7"/>
          <p:cNvPicPr preferRelativeResize="0"/>
          <p:nvPr/>
        </p:nvPicPr>
        <p:blipFill rotWithShape="1">
          <a:blip r:embed="rId3">
            <a:alphaModFix/>
          </a:blip>
          <a:srcRect b="0" l="0" r="0" t="0"/>
          <a:stretch/>
        </p:blipFill>
        <p:spPr>
          <a:xfrm>
            <a:off x="5257800" y="1371600"/>
            <a:ext cx="3659187" cy="3963987"/>
          </a:xfrm>
          <a:prstGeom prst="rect">
            <a:avLst/>
          </a:prstGeom>
          <a:noFill/>
          <a:ln>
            <a:noFill/>
          </a:ln>
        </p:spPr>
      </p:pic>
      <p:sp>
        <p:nvSpPr>
          <p:cNvPr id="148" name="Google Shape;148;p7"/>
          <p:cNvSpPr txBox="1"/>
          <p:nvPr/>
        </p:nvSpPr>
        <p:spPr>
          <a:xfrm>
            <a:off x="4806950" y="6276975"/>
            <a:ext cx="4337050" cy="58102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Figures from McMcGaughey</a:t>
            </a:r>
            <a:endParaRPr/>
          </a:p>
          <a:p>
            <a:pPr indent="0" lvl="0" marL="0" marR="0" rtl="0" algn="r">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USDA Forest Service--PNW Research Station</a:t>
            </a:r>
            <a:endParaRPr/>
          </a:p>
        </p:txBody>
      </p:sp>
      <p:pic>
        <p:nvPicPr>
          <p:cNvPr descr="point cloud colored by height" id="149" name="Google Shape;149;p7"/>
          <p:cNvPicPr preferRelativeResize="0"/>
          <p:nvPr/>
        </p:nvPicPr>
        <p:blipFill rotWithShape="1">
          <a:blip r:embed="rId4">
            <a:alphaModFix/>
          </a:blip>
          <a:srcRect b="0" l="0" r="0" t="0"/>
          <a:stretch/>
        </p:blipFill>
        <p:spPr>
          <a:xfrm>
            <a:off x="685800" y="2971800"/>
            <a:ext cx="3962400" cy="2654300"/>
          </a:xfrm>
          <a:prstGeom prst="rect">
            <a:avLst/>
          </a:prstGeom>
          <a:noFill/>
          <a:ln>
            <a:noFill/>
          </a:ln>
        </p:spPr>
      </p:pic>
      <p:sp>
        <p:nvSpPr>
          <p:cNvPr id="150" name="Google Shape;150;p7"/>
          <p:cNvSpPr txBox="1"/>
          <p:nvPr/>
        </p:nvSpPr>
        <p:spPr>
          <a:xfrm>
            <a:off x="838200" y="3124200"/>
            <a:ext cx="37147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LiDAR point data colored by height</a:t>
            </a:r>
            <a:endParaRPr/>
          </a:p>
        </p:txBody>
      </p:sp>
      <p:sp>
        <p:nvSpPr>
          <p:cNvPr id="151" name="Google Shape;151;p7"/>
          <p:cNvSpPr txBox="1"/>
          <p:nvPr/>
        </p:nvSpPr>
        <p:spPr>
          <a:xfrm>
            <a:off x="304800" y="5638800"/>
            <a:ext cx="640080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a:t>
            </a:r>
            <a:r>
              <a:rPr b="0" i="1" lang="en-US" sz="1800" u="none">
                <a:solidFill>
                  <a:schemeClr val="dk1"/>
                </a:solidFill>
                <a:latin typeface="Arial"/>
                <a:ea typeface="Arial"/>
                <a:cs typeface="Arial"/>
                <a:sym typeface="Arial"/>
              </a:rPr>
              <a:t>components can be sources of error…more on this in Part II</a:t>
            </a:r>
            <a:endParaRP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8"/>
          <p:cNvSpPr txBox="1"/>
          <p:nvPr>
            <p:ph type="title"/>
          </p:nvPr>
        </p:nvSpPr>
        <p:spPr>
          <a:xfrm>
            <a:off x="457200" y="274637"/>
            <a:ext cx="8229600" cy="7921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600"/>
              <a:buFont typeface="Arial"/>
              <a:buNone/>
            </a:pPr>
            <a:r>
              <a:rPr b="1" i="0" lang="en-US" sz="3600" u="none">
                <a:solidFill>
                  <a:schemeClr val="dk1"/>
                </a:solidFill>
                <a:latin typeface="Arial"/>
                <a:ea typeface="Arial"/>
                <a:cs typeface="Arial"/>
                <a:sym typeface="Arial"/>
              </a:rPr>
              <a:t>Scanning Mechanisms</a:t>
            </a:r>
            <a:endParaRPr/>
          </a:p>
        </p:txBody>
      </p:sp>
      <p:pic>
        <p:nvPicPr>
          <p:cNvPr id="158" name="Google Shape;158;p8"/>
          <p:cNvPicPr preferRelativeResize="0"/>
          <p:nvPr/>
        </p:nvPicPr>
        <p:blipFill rotWithShape="1">
          <a:blip r:embed="rId3">
            <a:alphaModFix/>
          </a:blip>
          <a:srcRect b="0" l="0" r="0" t="0"/>
          <a:stretch/>
        </p:blipFill>
        <p:spPr>
          <a:xfrm>
            <a:off x="2590800" y="1295400"/>
            <a:ext cx="5715000" cy="4603750"/>
          </a:xfrm>
          <a:prstGeom prst="rect">
            <a:avLst/>
          </a:prstGeom>
          <a:noFill/>
          <a:ln>
            <a:noFill/>
          </a:ln>
        </p:spPr>
      </p:pic>
      <p:sp>
        <p:nvSpPr>
          <p:cNvPr id="159" name="Google Shape;159;p8"/>
          <p:cNvSpPr txBox="1"/>
          <p:nvPr/>
        </p:nvSpPr>
        <p:spPr>
          <a:xfrm>
            <a:off x="6113462" y="6400800"/>
            <a:ext cx="3030537"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Figure modified from: Nikolaos 2006</a:t>
            </a:r>
            <a:endParaRPr/>
          </a:p>
        </p:txBody>
      </p:sp>
      <p:sp>
        <p:nvSpPr>
          <p:cNvPr id="160" name="Google Shape;160;p8"/>
          <p:cNvSpPr txBox="1"/>
          <p:nvPr/>
        </p:nvSpPr>
        <p:spPr>
          <a:xfrm>
            <a:off x="685800" y="1752600"/>
            <a:ext cx="174466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Mechanism</a:t>
            </a:r>
            <a:endParaRPr/>
          </a:p>
        </p:txBody>
      </p:sp>
      <p:sp>
        <p:nvSpPr>
          <p:cNvPr id="161" name="Google Shape;161;p8"/>
          <p:cNvSpPr txBox="1"/>
          <p:nvPr/>
        </p:nvSpPr>
        <p:spPr>
          <a:xfrm>
            <a:off x="381000" y="4800600"/>
            <a:ext cx="22352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Ground pattern</a:t>
            </a:r>
            <a:endParaRPr/>
          </a:p>
        </p:txBody>
      </p:sp>
      <p:sp>
        <p:nvSpPr>
          <p:cNvPr id="162" name="Google Shape;162;p8"/>
          <p:cNvSpPr txBox="1"/>
          <p:nvPr/>
        </p:nvSpPr>
        <p:spPr>
          <a:xfrm>
            <a:off x="2438400" y="6019800"/>
            <a:ext cx="266700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Most common pattern (Leica, Optech) </a:t>
            </a:r>
            <a:endParaRPr/>
          </a:p>
        </p:txBody>
      </p:sp>
      <p:sp>
        <p:nvSpPr>
          <p:cNvPr id="163" name="Google Shape;163;p8"/>
          <p:cNvSpPr txBox="1"/>
          <p:nvPr/>
        </p:nvSpPr>
        <p:spPr>
          <a:xfrm>
            <a:off x="2743200" y="4419600"/>
            <a:ext cx="1676400" cy="1295400"/>
          </a:xfrm>
          <a:prstGeom prst="rect">
            <a:avLst/>
          </a:prstGeom>
          <a:noFill/>
          <a:ln cap="flat" cmpd="sng" w="25400">
            <a:solidFill>
              <a:srgbClr val="00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4" name="Google Shape;164;p8"/>
          <p:cNvSpPr txBox="1"/>
          <p:nvPr/>
        </p:nvSpPr>
        <p:spPr>
          <a:xfrm>
            <a:off x="3276600" y="3429000"/>
            <a:ext cx="106680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sawtooth</a:t>
            </a:r>
            <a:endParaRP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Determinants of  LiDAR Data Characteristic</a:t>
            </a:r>
            <a:endParaRPr/>
          </a:p>
        </p:txBody>
      </p:sp>
      <p:sp>
        <p:nvSpPr>
          <p:cNvPr id="171" name="Google Shape;171;p9"/>
          <p:cNvSpPr txBox="1"/>
          <p:nvPr>
            <p:ph idx="1" type="body"/>
          </p:nvPr>
        </p:nvSpPr>
        <p:spPr>
          <a:xfrm>
            <a:off x="152400" y="15240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Arial"/>
              <a:buChar char="•"/>
            </a:pPr>
            <a:r>
              <a:rPr b="0" i="0" lang="en-US" sz="3200" u="none">
                <a:solidFill>
                  <a:schemeClr val="dk1"/>
                </a:solidFill>
                <a:latin typeface="Arial"/>
                <a:ea typeface="Arial"/>
                <a:cs typeface="Arial"/>
                <a:sym typeface="Arial"/>
              </a:rPr>
              <a:t>The combination of:</a:t>
            </a:r>
            <a:endParaRPr/>
          </a:p>
          <a:p>
            <a:pPr indent="-285750" lvl="1" marL="742950" marR="0" rtl="0" algn="l">
              <a:lnSpc>
                <a:spcPct val="100000"/>
              </a:lnSpc>
              <a:spcBef>
                <a:spcPts val="56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Scanner system</a:t>
            </a:r>
            <a:endParaRPr/>
          </a:p>
          <a:p>
            <a:pPr indent="-285750" lvl="1" marL="742950" marR="0" rtl="0" algn="l">
              <a:lnSpc>
                <a:spcPct val="100000"/>
              </a:lnSpc>
              <a:spcBef>
                <a:spcPts val="56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	(relates to beam pattern)</a:t>
            </a:r>
            <a:endParaRPr/>
          </a:p>
          <a:p>
            <a:pPr indent="-285750" lvl="1" marL="742950" marR="0" rtl="0" algn="l">
              <a:lnSpc>
                <a:spcPct val="100000"/>
              </a:lnSpc>
              <a:spcBef>
                <a:spcPts val="56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Flight altitude</a:t>
            </a:r>
            <a:endParaRPr/>
          </a:p>
          <a:p>
            <a:pPr indent="-285750" lvl="1" marL="742950" marR="0" rtl="0" algn="l">
              <a:lnSpc>
                <a:spcPct val="100000"/>
              </a:lnSpc>
              <a:spcBef>
                <a:spcPts val="56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	(if flight limitations exist)</a:t>
            </a:r>
            <a:endParaRPr/>
          </a:p>
          <a:p>
            <a:pPr indent="-285750" lvl="1" marL="742950" marR="0" rtl="0" algn="l">
              <a:lnSpc>
                <a:spcPct val="100000"/>
              </a:lnSpc>
              <a:spcBef>
                <a:spcPts val="56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Pulse rates </a:t>
            </a:r>
            <a:endParaRPr/>
          </a:p>
          <a:p>
            <a:pPr indent="-285750" lvl="1" marL="742950" marR="0" rtl="0" algn="l">
              <a:lnSpc>
                <a:spcPct val="100000"/>
              </a:lnSpc>
              <a:spcBef>
                <a:spcPts val="56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Scan frequencies</a:t>
            </a:r>
            <a:endParaRPr/>
          </a:p>
          <a:p>
            <a:pPr indent="-285750" lvl="1" marL="742950" marR="0" rtl="0" algn="l">
              <a:lnSpc>
                <a:spcPct val="100000"/>
              </a:lnSpc>
              <a:spcBef>
                <a:spcPts val="56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Scan angle </a:t>
            </a:r>
            <a:endParaRPr/>
          </a:p>
          <a:p>
            <a:pPr indent="-285750" lvl="1" marL="742950" marR="0" rtl="0" algn="l">
              <a:lnSpc>
                <a:spcPct val="100000"/>
              </a:lnSpc>
              <a:spcBef>
                <a:spcPts val="40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possible max around 30°</a:t>
            </a:r>
            <a:endParaRPr/>
          </a:p>
          <a:p>
            <a:pPr indent="-285750" lvl="1" marL="742950" marR="0" rtl="0" algn="l">
              <a:lnSpc>
                <a:spcPct val="100000"/>
              </a:lnSpc>
              <a:spcBef>
                <a:spcPts val="40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scan swath</a:t>
            </a:r>
            <a:endParaRPr/>
          </a:p>
          <a:p>
            <a:pPr indent="-107950" lvl="1" marL="742950" marR="0" rtl="0" algn="l">
              <a:lnSpc>
                <a:spcPct val="100000"/>
              </a:lnSpc>
              <a:spcBef>
                <a:spcPts val="56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165100" lvl="0" marL="342900" marR="0" rtl="0" algn="l">
              <a:spcBef>
                <a:spcPts val="56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p:txBody>
      </p:sp>
      <p:pic>
        <p:nvPicPr>
          <p:cNvPr id="172" name="Google Shape;172;p9"/>
          <p:cNvPicPr preferRelativeResize="0"/>
          <p:nvPr/>
        </p:nvPicPr>
        <p:blipFill rotWithShape="1">
          <a:blip r:embed="rId3">
            <a:alphaModFix/>
          </a:blip>
          <a:srcRect b="0" l="0" r="0" t="0"/>
          <a:stretch/>
        </p:blipFill>
        <p:spPr>
          <a:xfrm>
            <a:off x="4964112" y="1676400"/>
            <a:ext cx="3968750" cy="4648200"/>
          </a:xfrm>
          <a:prstGeom prst="rect">
            <a:avLst/>
          </a:prstGeom>
          <a:noFill/>
          <a:ln>
            <a:noFill/>
          </a:ln>
        </p:spPr>
      </p:pic>
    </p:spTree>
  </p:cSld>
  <p:clrMapOvr>
    <a:masterClrMapping/>
  </p:clrMapOvr>
  <p:transition spd="slow">
    <p:fade/>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2008-01-02T22:52:07Z</dcterms:created>
  <dc:creator>Dr. L. Monika Moskal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Description">
    <vt:lpstr>LiDAR Fundamentals pt 1 &amp; 2  (3,362KB  PPT) Dr. Monika Moskal, UW  </vt:lpstr>
  </property>
  <property fmtid="{D5CDD505-2E9C-101B-9397-08002B2CF9AE}" pid="3" name="Display On">
    <vt:lpstr>;#BC_FP;#</vt:lpstr>
  </property>
  <property fmtid="{D5CDD505-2E9C-101B-9397-08002B2CF9AE}" pid="4" name="No Show">
    <vt:lpstr>1</vt:lpstr>
  </property>
  <property fmtid="{D5CDD505-2E9C-101B-9397-08002B2CF9AE}" pid="5" name="Publication Type">
    <vt:lpstr>Publications</vt:lpstr>
  </property>
  <property fmtid="{D5CDD505-2E9C-101B-9397-08002B2CF9AE}" pid="6" name="ContentType">
    <vt:lpstr>Publications</vt:lpstr>
  </property>
</Properties>
</file>